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71" r:id="rId1"/>
  </p:sldMasterIdLst>
  <p:notesMasterIdLst>
    <p:notesMasterId r:id="rId64"/>
  </p:notesMasterIdLst>
  <p:handoutMasterIdLst>
    <p:handoutMasterId r:id="rId65"/>
  </p:handoutMasterIdLst>
  <p:sldIdLst>
    <p:sldId id="329" r:id="rId2"/>
    <p:sldId id="331" r:id="rId3"/>
    <p:sldId id="334" r:id="rId4"/>
    <p:sldId id="371" r:id="rId5"/>
    <p:sldId id="337" r:id="rId6"/>
    <p:sldId id="267" r:id="rId7"/>
    <p:sldId id="338" r:id="rId8"/>
    <p:sldId id="287" r:id="rId9"/>
    <p:sldId id="341" r:id="rId10"/>
    <p:sldId id="325" r:id="rId11"/>
    <p:sldId id="339" r:id="rId12"/>
    <p:sldId id="342" r:id="rId13"/>
    <p:sldId id="268" r:id="rId14"/>
    <p:sldId id="284" r:id="rId15"/>
    <p:sldId id="326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04" r:id="rId36"/>
    <p:sldId id="305" r:id="rId37"/>
    <p:sldId id="306" r:id="rId38"/>
    <p:sldId id="307" r:id="rId39"/>
    <p:sldId id="308" r:id="rId40"/>
    <p:sldId id="309" r:id="rId41"/>
    <p:sldId id="312" r:id="rId42"/>
    <p:sldId id="385" r:id="rId43"/>
    <p:sldId id="386" r:id="rId44"/>
    <p:sldId id="387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7" r:id="rId53"/>
    <p:sldId id="381" r:id="rId54"/>
    <p:sldId id="382" r:id="rId55"/>
    <p:sldId id="349" r:id="rId56"/>
    <p:sldId id="350" r:id="rId57"/>
    <p:sldId id="351" r:id="rId58"/>
    <p:sldId id="374" r:id="rId59"/>
    <p:sldId id="375" r:id="rId60"/>
    <p:sldId id="377" r:id="rId61"/>
    <p:sldId id="378" r:id="rId62"/>
    <p:sldId id="383" r:id="rId63"/>
  </p:sldIdLst>
  <p:sldSz cx="9144000" cy="6858000" type="screen4x3"/>
  <p:notesSz cx="6761163" cy="99425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3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B50B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216" autoAdjust="0"/>
    <p:restoredTop sz="70208" autoAdjust="0"/>
  </p:normalViewPr>
  <p:slideViewPr>
    <p:cSldViewPr>
      <p:cViewPr varScale="1">
        <p:scale>
          <a:sx n="80" d="100"/>
          <a:sy n="80" d="100"/>
        </p:scale>
        <p:origin x="21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68" y="-96"/>
      </p:cViewPr>
      <p:guideLst>
        <p:guide orient="horz" pos="3132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784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t" anchorCtr="0" compatLnSpc="1">
            <a:prstTxWarp prst="textNoShape">
              <a:avLst/>
            </a:prstTxWarp>
          </a:bodyPr>
          <a:lstStyle>
            <a:lvl1pPr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10188" y="0"/>
            <a:ext cx="14509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t" anchorCtr="0" compatLnSpc="1">
            <a:prstTxWarp prst="textNoShape">
              <a:avLst/>
            </a:prstTxWarp>
          </a:bodyPr>
          <a:lstStyle>
            <a:lvl1pPr algn="r"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41374C67-344D-4729-B44C-BB2A65809C15}" type="datetime4">
              <a:rPr lang="en-US" altLang="zh-CN"/>
              <a:pPr>
                <a:defRPr/>
              </a:pPr>
              <a:t>June 7, 2019</a:t>
            </a:fld>
            <a:endParaRPr lang="en-US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5625"/>
            <a:ext cx="51784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b" anchorCtr="0" compatLnSpc="1">
            <a:prstTxWarp prst="textNoShape">
              <a:avLst/>
            </a:prstTxWarp>
          </a:bodyPr>
          <a:lstStyle>
            <a:lvl1pPr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10188" y="9445625"/>
            <a:ext cx="14509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906B3B7D-9DB0-4B97-BE3E-1A858A44DA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t" anchorCtr="0" compatLnSpc="1">
            <a:prstTxWarp prst="textNoShape">
              <a:avLst/>
            </a:prstTxWarp>
          </a:bodyPr>
          <a:lstStyle>
            <a:lvl1pPr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0638" y="0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t" anchorCtr="0" compatLnSpc="1">
            <a:prstTxWarp prst="textNoShape">
              <a:avLst/>
            </a:prstTxWarp>
          </a:bodyPr>
          <a:lstStyle>
            <a:lvl1pPr algn="r"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C80C3F4E-58F0-41E3-87C6-ED7528B27BDE}" type="datetime4">
              <a:rPr lang="en-US" altLang="zh-CN"/>
              <a:pPr>
                <a:defRPr/>
              </a:pPr>
              <a:t>June 7, 2019</a:t>
            </a:fld>
            <a:endParaRPr lang="en-US" altLang="zh-CN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46125"/>
            <a:ext cx="4970463" cy="372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1700" y="4724400"/>
            <a:ext cx="495776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5625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b" anchorCtr="0" compatLnSpc="1">
            <a:prstTxWarp prst="textNoShape">
              <a:avLst/>
            </a:prstTxWarp>
          </a:bodyPr>
          <a:lstStyle>
            <a:lvl1pPr defTabSz="93159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Chapter 1 — Computer Abstractions and Technology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0638" y="9445625"/>
            <a:ext cx="29305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43" tIns="46572" rIns="93143" bIns="4657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Times New Roman" panose="02020603050405020304" pitchFamily="18" charset="0"/>
              </a:defRPr>
            </a:lvl1pPr>
          </a:lstStyle>
          <a:p>
            <a:fld id="{F32DECAD-051D-4688-B019-983BCA1C667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7588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976DE0-A43D-48C7-8C02-36A16CA7E0C3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7589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67590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41D55D-057B-4D78-A117-13D06F8C90E1}" type="slidenum">
              <a:rPr lang="en-US" altLang="zh-CN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6804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003A47-0046-47C1-9B58-0303EA805A9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6805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680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42053C-EA1D-4A83-A650-323E89082FC4}" type="slidenum">
              <a:rPr lang="en-US" altLang="zh-CN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7828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791898-D9F5-4E53-A63B-1CC3B7FC9141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7829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7830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8F82A6-5C83-481D-BDC3-23C7ED90326E}" type="slidenum">
              <a:rPr lang="en-US" altLang="zh-CN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8852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317E52-24A5-408D-929A-62E0629E0C19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8853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885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5BC09D-8EF7-413F-8FE4-6BFB7F8B7EEE}" type="slidenum">
              <a:rPr lang="en-US" altLang="zh-CN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29C702-33F5-498E-B904-2084EBDB5425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98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98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A6F74F-87D3-4FED-BB98-5C3D98F71D3B}" type="slidenum">
              <a:rPr lang="en-US" altLang="zh-CN">
                <a:latin typeface="Times New Roman" panose="02020603050405020304" pitchFamily="18" charset="0"/>
              </a:rPr>
              <a:pPr/>
              <a:t>13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98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4D48B4-D578-4158-BD6D-7329C64DB327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08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09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FDB005-54DC-4592-95EC-68A617DE4069}" type="slidenum">
              <a:rPr lang="en-US" altLang="zh-CN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09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81924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D92084-47DB-4C42-AD8F-E10362A311DB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1925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192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A3E398-FAD9-4341-840A-8397E86028C6}" type="slidenum">
              <a:rPr lang="en-US" altLang="zh-CN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2948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108BBE-34A0-4B38-B808-EE7C82DE024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2949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2950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280095-BC92-47B9-89E8-E57C2ABF510A}" type="slidenum">
              <a:rPr lang="en-US" altLang="zh-CN">
                <a:latin typeface="Times New Roman" panose="02020603050405020304" pitchFamily="18" charset="0"/>
              </a:rPr>
              <a:pPr/>
              <a:t>16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3972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99EDE4-136F-4687-AE90-412707B93E1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3973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397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FF80781-0B1A-4EA1-B1EC-ABC3FD604729}" type="slidenum">
              <a:rPr lang="en-US" altLang="zh-CN">
                <a:latin typeface="Times New Roman" panose="02020603050405020304" pitchFamily="18" charset="0"/>
              </a:rPr>
              <a:pPr/>
              <a:t>17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84996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5A84AF-2852-49AB-9219-6552DA76F7D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4997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4998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8F3574-C91F-4DA3-B88D-46DCC97AC312}" type="slidenum">
              <a:rPr lang="en-US" altLang="zh-CN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FD33AC-B17F-492C-9888-16277B5A6AD7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60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60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E14762-584C-40E5-8EA0-98BA3954521C}" type="slidenum">
              <a:rPr lang="en-US" altLang="zh-CN">
                <a:latin typeface="Times New Roman" panose="02020603050405020304" pitchFamily="18" charset="0"/>
              </a:rPr>
              <a:pPr/>
              <a:t>19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60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BCBD70-5A36-4CCB-B9B6-3E480AEA9BD4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86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686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E5688B-C3C9-4C31-8F0E-4BE0A980B315}" type="slidenum">
              <a:rPr lang="en-US" altLang="zh-CN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86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EEAA89-BCFD-4B45-9AC5-9AD67EA45137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70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70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968C9B-3D6A-4AC9-AFE0-C9ADD6BB2B84}" type="slidenum">
              <a:rPr lang="en-US" altLang="zh-CN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70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0E9BED-5EFA-4F68-883E-0FB7D88A1846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80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80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AF7A11-E574-4481-919C-2A7A516970BE}" type="slidenum">
              <a:rPr lang="en-US" altLang="zh-CN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80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0ED8DE-3A96-4DDE-9CDE-6B4519F94419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890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890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3A4A5B-3BC8-4B45-9061-DC6FB2ED9D80}" type="slidenum">
              <a:rPr lang="en-US" altLang="zh-CN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90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DE0261C-0249-4254-8D74-A25AD50E22D1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01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01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7E9CCB-BBA2-4A5C-8230-CA46ABC99725}" type="slidenum">
              <a:rPr lang="en-US" altLang="zh-CN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01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4D72A1-5980-497B-ABA7-B059BD9BDDAB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11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11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C5912A-7BB0-45A2-AED7-2130A3734129}" type="slidenum">
              <a:rPr lang="en-US" altLang="zh-CN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11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0B7A8-1B54-48B5-8A32-001ACF3DB7D1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21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21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F5BFC6-2077-43C1-8A85-5C8C7130386B}" type="slidenum">
              <a:rPr lang="en-US" altLang="zh-CN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21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167D38-4D48-4604-99D6-757D97433B0E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31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31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61DB276-8EBE-4086-B9A3-4DEAD277931B}" type="slidenum">
              <a:rPr lang="en-US" altLang="zh-CN">
                <a:latin typeface="Times New Roman" panose="02020603050405020304" pitchFamily="18" charset="0"/>
              </a:rPr>
              <a:pPr/>
              <a:t>26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31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94212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7B2EBD-86C7-44C1-A798-188053C458B0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4213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421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0AC45E-E12F-4F70-A606-BFAC3B65F60D}" type="slidenum">
              <a:rPr lang="en-US" altLang="zh-CN">
                <a:latin typeface="Times New Roman" panose="02020603050405020304" pitchFamily="18" charset="0"/>
              </a:rPr>
              <a:pPr/>
              <a:t>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8DD5FE-F266-4F4E-A299-D9DCEC67F374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52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52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3EE937-9517-4AAF-9860-B9F9E1B8A8D7}" type="slidenum">
              <a:rPr lang="en-US" altLang="zh-CN">
                <a:latin typeface="Times New Roman" panose="02020603050405020304" pitchFamily="18" charset="0"/>
              </a:rPr>
              <a:pPr/>
              <a:t>28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52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D0C11E-CBDF-49BE-BCB1-1DE7FA6E3BCB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62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62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CFDFC5-210B-48E0-A7BE-237027739ADE}" type="slidenum">
              <a:rPr lang="en-US" altLang="zh-CN">
                <a:latin typeface="Times New Roman" panose="02020603050405020304" pitchFamily="18" charset="0"/>
              </a:rPr>
              <a:pPr/>
              <a:t>29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62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69636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FA2465-D71C-4093-A615-3B5F14FBDBB3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69637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69638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622633-21B0-4967-90C3-F877803DEE01}" type="slidenum">
              <a:rPr lang="en-US" altLang="zh-CN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0A6752-CC4A-467B-A7A8-19FB6BE5658E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72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72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632F28-796B-4DDD-A167-7EBAD3B1E388}" type="slidenum">
              <a:rPr lang="en-US" altLang="zh-CN">
                <a:latin typeface="Times New Roman" panose="02020603050405020304" pitchFamily="18" charset="0"/>
              </a:rPr>
              <a:pPr/>
              <a:t>30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72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ECAFE2-3346-4C24-B4F9-6278CF2B1500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83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83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F7C6BA-1A7B-4C90-8268-64657C26AC3F}" type="slidenum">
              <a:rPr lang="en-US" altLang="zh-CN">
                <a:latin typeface="Times New Roman" panose="02020603050405020304" pitchFamily="18" charset="0"/>
              </a:rPr>
              <a:pPr/>
              <a:t>31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83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EEAC46-6F2D-44C8-A950-5722397A3480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993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993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CE6301-CF03-442A-BD0E-6215FBA9F2ED}" type="slidenum">
              <a:rPr lang="en-US" altLang="zh-CN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993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E6D924-97E7-4E53-AE79-6EF329A8BDBF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03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03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232575-760A-4721-916D-689C58C8F9BA}" type="slidenum">
              <a:rPr lang="en-US" altLang="zh-CN">
                <a:latin typeface="Times New Roman" panose="02020603050405020304" pitchFamily="18" charset="0"/>
              </a:rPr>
              <a:pPr/>
              <a:t>33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03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21156F-3E1B-4C40-8AA8-4B6365C04E4F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13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13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773064-11F3-4703-9C95-CD3E9A98AC63}" type="slidenum">
              <a:rPr lang="en-US" altLang="zh-CN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13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157088-CBAC-4F00-86D0-A84F1C601E1F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24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24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B913A2-DDD5-4794-A5D4-F70A63708059}" type="slidenum">
              <a:rPr lang="en-US" altLang="zh-CN">
                <a:latin typeface="Times New Roman" panose="02020603050405020304" pitchFamily="18" charset="0"/>
              </a:rPr>
              <a:pPr/>
              <a:t>35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24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0BB448-123A-4231-9DA4-9DD6DF80A3EB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34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34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EF6E2A-5A49-4A7D-84FB-9C19EADF388E}" type="slidenum">
              <a:rPr lang="en-US" altLang="zh-CN">
                <a:latin typeface="Times New Roman" panose="02020603050405020304" pitchFamily="18" charset="0"/>
              </a:rPr>
              <a:pPr/>
              <a:t>36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34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E14CE9-D91C-49C0-BA61-D43998BB3F58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44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44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C8E7B6-CB27-448D-97EC-BB06462A637A}" type="slidenum">
              <a:rPr lang="en-US" altLang="zh-CN">
                <a:latin typeface="Times New Roman" panose="02020603050405020304" pitchFamily="18" charset="0"/>
              </a:rPr>
              <a:pPr/>
              <a:t>37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44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3E67BD-62F2-4594-B23E-DB7718FF1EB7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547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547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B0F3B1-24A2-42FD-A8C1-21CBCCB80676}" type="slidenum">
              <a:rPr lang="en-US" altLang="zh-CN">
                <a:latin typeface="Times New Roman" panose="02020603050405020304" pitchFamily="18" charset="0"/>
              </a:rPr>
              <a:pPr/>
              <a:t>38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54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7CE23E-27F9-44ED-A95E-D512A4BC2DDE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64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65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DE0379-3F54-4A1E-811F-B7D1CCC6E522}" type="slidenum">
              <a:rPr lang="en-US" altLang="zh-CN">
                <a:latin typeface="Times New Roman" panose="02020603050405020304" pitchFamily="18" charset="0"/>
              </a:rPr>
              <a:pPr/>
              <a:t>39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65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02F318-56D8-4548-9634-B89FD5F7EABD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065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066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A414CD-4277-452F-963F-F2E49566DAE8}" type="slidenum">
              <a:rPr lang="en-US" altLang="zh-CN">
                <a:latin typeface="Times New Roman" panose="02020603050405020304" pitchFamily="18" charset="0"/>
              </a:rPr>
              <a:pPr/>
              <a:t>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06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D597FC-5EAF-471C-B296-F7F4C73FC3F3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752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752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B6FD69-24CB-4019-A82F-BDCA4D95ED20}" type="slidenum">
              <a:rPr lang="en-US" altLang="zh-CN">
                <a:latin typeface="Times New Roman" panose="02020603050405020304" pitchFamily="18" charset="0"/>
              </a:rPr>
              <a:pPr/>
              <a:t>40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75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0C3757-B74F-45AE-A1AB-6F7910D58433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0854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854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B36406-0C21-4269-9D7B-EE5C7C718DDA}" type="slidenum">
              <a:rPr lang="en-US" altLang="zh-CN">
                <a:latin typeface="Times New Roman" panose="02020603050405020304" pitchFamily="18" charset="0"/>
              </a:rPr>
              <a:pPr/>
              <a:t>41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85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C34351-3951-4358-8F81-6728ACCDCD44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0957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C2A123-6A36-4D92-A2ED-93896A284F5D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42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3C04B3-A9E9-4467-BF67-2E0C4854A873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059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787E8C-9468-45B3-8881-A4F9DAE26513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43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05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91548-9398-4F1C-91C1-8D230D773CF2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1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162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745E5D-5934-4392-AFAD-C440065CE663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44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16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555CA0-B2A8-44E9-B95B-8B97EF43FAA8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264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DF43E6-93D1-45B1-9A7B-A17ACD2D5C8A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45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95C04C-72C0-4B96-8321-AB38E8F2C950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366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4D24F2-D240-4F69-AC6C-72376912D9AC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6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02170A-A262-4127-A8A7-96C128ECB3A9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469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3219C8-C1DC-4D37-BE62-F0A3463B0C40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47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6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BFBE0D-1C95-4EFF-8F9E-A81D44B6195C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57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51EC8F-CB0F-44AA-BC5B-2A08A1A0C584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7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E8C250-E6C2-439A-B399-AC49074D5055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3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674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ACFC8E-7060-48FD-8476-614339B06BF9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7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1684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5043C4-CB38-4B68-91E0-97899A0D219E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1685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1686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EFDAC3-A731-4DE7-AB72-27B3F6F8A9BE}" type="slidenum">
              <a:rPr lang="en-US" altLang="zh-CN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639005-A9A8-4137-8E76-194DE021227A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776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E60F4A-1E5A-4527-A8C2-50D2241D0044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50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7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A0686D-92BE-4DD3-AB7A-D8BE82CCEE53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878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7A6B45-FE31-4BB1-BD82-152316DE90AF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51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7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B9AF28-2B02-423B-874D-7237DCD0B3D5}" type="datetime4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1981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320164-2B4F-475D-AD45-F5690B72AEFE}" type="slidenum"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52</a:t>
            </a:fld>
            <a:endParaRPr lang="en-US" altLang="zh-CN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8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0836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4B2D57-1AD9-4C50-B960-67DBB930C083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0837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0838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75CD56-EDC8-41B0-A0DD-618121439047}" type="slidenum">
              <a:rPr lang="en-US" altLang="zh-CN">
                <a:latin typeface="Times New Roman" panose="02020603050405020304" pitchFamily="18" charset="0"/>
              </a:rPr>
              <a:pPr/>
              <a:t>53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1860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A2809B-DE90-41B9-9A5F-47C54C24DE9C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1861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1862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8333DC-4013-4C9C-8A18-0CCE742D0010}" type="slidenum">
              <a:rPr lang="en-US" altLang="zh-CN">
                <a:latin typeface="Times New Roman" panose="02020603050405020304" pitchFamily="18" charset="0"/>
              </a:rPr>
              <a:pPr/>
              <a:t>54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213387-6C95-449C-82C8-A88DA37AA2F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28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28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ACE3C24-EEBA-48FE-9947-77C32BC57818}" type="slidenum">
              <a:rPr lang="en-US" altLang="zh-CN">
                <a:latin typeface="Times New Roman" panose="02020603050405020304" pitchFamily="18" charset="0"/>
              </a:rPr>
              <a:pPr/>
              <a:t>55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28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91660-DC24-482F-B947-A63B077DC348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39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39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BE6A7E-30F8-4B36-BA08-0C334FCF249E}" type="slidenum">
              <a:rPr lang="en-US" altLang="zh-CN">
                <a:latin typeface="Times New Roman" panose="02020603050405020304" pitchFamily="18" charset="0"/>
              </a:rPr>
              <a:pPr/>
              <a:t>56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39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187575-83E7-43A3-88CA-CE9409A749E4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493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49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415B9F-F972-46EC-9731-1DA4192C9BF8}" type="slidenum">
              <a:rPr lang="en-US" altLang="zh-CN">
                <a:latin typeface="Times New Roman" panose="02020603050405020304" pitchFamily="18" charset="0"/>
              </a:rPr>
              <a:pPr/>
              <a:t>57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49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3E1F22-7F48-4F3D-8F5D-A25A33153D20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59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59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E062B0-0A56-40A4-8E5C-8033FA5F3EA1}" type="slidenum">
              <a:rPr lang="en-US" altLang="zh-CN">
                <a:latin typeface="Times New Roman" panose="02020603050405020304" pitchFamily="18" charset="0"/>
              </a:rPr>
              <a:pPr/>
              <a:t>58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59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100805-0726-43F1-8734-ABE04F7DD4BA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69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69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FA954A-F71E-462F-A662-EAC3DB9F6CC2}" type="slidenum">
              <a:rPr lang="en-US" altLang="zh-CN">
                <a:latin typeface="Times New Roman" panose="02020603050405020304" pitchFamily="18" charset="0"/>
              </a:rPr>
              <a:pPr/>
              <a:t>59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69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2796D4-0002-4743-95D4-D88F270E7586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270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27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7F174F-6D93-4B52-87AC-868373A3C3B6}" type="slidenum">
              <a:rPr lang="en-US" altLang="zh-CN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27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C66AF6-7BD2-47B6-BF41-FE53D140D87D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800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80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C9A5FD-9933-475E-8AF1-A26250BE4531}" type="slidenum">
              <a:rPr lang="en-US" altLang="zh-CN">
                <a:latin typeface="Times New Roman" panose="02020603050405020304" pitchFamily="18" charset="0"/>
              </a:rPr>
              <a:pPr/>
              <a:t>60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80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41D934-2674-4793-A09F-AB19DC1DD4B6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29027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2902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412F45-A2B4-45CB-B557-2DB724AD5933}" type="slidenum">
              <a:rPr lang="en-US" altLang="zh-CN">
                <a:latin typeface="Times New Roman" panose="02020603050405020304" pitchFamily="18" charset="0"/>
              </a:rPr>
              <a:pPr/>
              <a:t>61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90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C633A6-1A87-4224-925A-E3753BC976BE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1300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13005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2AF064-18F6-497B-B810-DB45031CCDE3}" type="slidenum">
              <a:rPr lang="en-US" altLang="zh-CN">
                <a:latin typeface="Times New Roman" panose="02020603050405020304" pitchFamily="18" charset="0"/>
              </a:rPr>
              <a:pPr/>
              <a:t>62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00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  <p:sp>
        <p:nvSpPr>
          <p:cNvPr id="73732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E18931-83E9-446C-A961-9F7FD1EE05E0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3733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3734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B1D58E-12ED-472E-B1E7-36E42D23B864}" type="slidenum">
              <a:rPr lang="en-US" altLang="zh-CN">
                <a:latin typeface="Times New Roman" panose="02020603050405020304" pitchFamily="18" charset="0"/>
              </a:rPr>
              <a:pPr/>
              <a:t>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27FAF1-6F66-405A-8C1B-14741C13AAB4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475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47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6118F1-335B-4E32-BB90-9603E1414150}" type="slidenum">
              <a:rPr lang="en-US" altLang="zh-CN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75780" name="日期占位符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984901-4292-41F7-B7AB-9B57C4F34C7F}" type="datetime4">
              <a:rPr lang="en-US" altLang="zh-CN" smtClean="0">
                <a:latin typeface="Times New Roman" panose="02020603050405020304" pitchFamily="18" charset="0"/>
              </a:rPr>
              <a:pPr/>
              <a:t>June 7, 2019</a:t>
            </a:fld>
            <a:endParaRPr lang="en-US" altLang="zh-CN" smtClean="0">
              <a:latin typeface="Times New Roman" panose="02020603050405020304" pitchFamily="18" charset="0"/>
            </a:endParaRPr>
          </a:p>
        </p:txBody>
      </p:sp>
      <p:sp>
        <p:nvSpPr>
          <p:cNvPr id="75781" name="页脚占位符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mtClean="0">
                <a:latin typeface="Times New Roman" panose="02020603050405020304" pitchFamily="18" charset="0"/>
              </a:rPr>
              <a:t>第1章-计算机抽象与技术</a:t>
            </a:r>
          </a:p>
        </p:txBody>
      </p:sp>
      <p:sp>
        <p:nvSpPr>
          <p:cNvPr id="75782" name="灯片编号占位符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4375" indent="-274638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0138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1463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1200" indent="-219075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384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56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528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0000" indent="-219075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B1E50E-C50D-429D-B28D-45E43E67E216}" type="slidenum">
              <a:rPr lang="en-US" altLang="zh-CN">
                <a:latin typeface="Times New Roman" panose="02020603050405020304" pitchFamily="18" charset="0"/>
              </a:rPr>
              <a:pPr/>
              <a:t>9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-15875"/>
            <a:ext cx="9144000" cy="1125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10" name="TextBox 12"/>
          <p:cNvSpPr txBox="1"/>
          <p:nvPr userDrawn="1"/>
        </p:nvSpPr>
        <p:spPr bwMode="auto">
          <a:xfrm>
            <a:off x="395288" y="104775"/>
            <a:ext cx="8569325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GB" altLang="zh-CN" sz="3000" b="1" dirty="0" smtClean="0">
                <a:solidFill>
                  <a:schemeClr val="bg1"/>
                </a:solidFill>
                <a:latin typeface="Corbel" pitchFamily="34" charset="0"/>
              </a:rPr>
              <a:t>COMPUTER ORGANIZATION AND ARCHITECTURE </a:t>
            </a:r>
            <a:endParaRPr lang="en-US" altLang="zh-CN" sz="3000" b="1" dirty="0" smtClean="0">
              <a:solidFill>
                <a:schemeClr val="bg1"/>
              </a:solidFill>
              <a:latin typeface="Corbel" pitchFamily="34" charset="0"/>
              <a:ea typeface="宋体" charset="-122"/>
            </a:endParaRPr>
          </a:p>
        </p:txBody>
      </p:sp>
      <p:pic>
        <p:nvPicPr>
          <p:cNvPr id="11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803900"/>
            <a:ext cx="3095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43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4AE795EC-A69F-4011-9C43-3782E663002C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783002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9130762E-A572-4512-85FD-96850FD41228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416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5BD2CF42-22F7-4716-B75B-4B40141738DA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30385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33116E61-3AEE-4A6B-B0E1-21039BBB4323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94944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5296DA5C-0D5B-4C3E-9092-D5B0B177C8C5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56634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F1BC76C7-1211-41F9-9280-7860869652BF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94139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F0E1CF1A-F478-4138-A372-F879777B7D28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1707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7B8E03F7-5E07-4A6E-ADEB-3D8FED498433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71707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4086743C-31C8-4958-A425-4AB8B272759B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81676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EC21E865-0DED-4B1E-A5F3-022E0CE2D43D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4912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919C1B00-1C3A-40BC-8132-81613F19B9DF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9658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185A5302-384B-4E2C-BFA2-8B0E628745F4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742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zh-CN"/>
              <a:t>Chapter 1 — Computer Abstractions and Technology — </a:t>
            </a:r>
            <a:fld id="{04E9B812-4655-4589-B306-0EC61E8D0D26}" type="slidenum">
              <a:rPr lang="en-AU" altLang="zh-CN"/>
              <a:pPr/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42692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00025"/>
            <a:ext cx="8259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r>
              <a:rPr lang="en-AU" altLang="zh-CN"/>
              <a:t>Chapter 1 — Computer Abstractions and Technology — </a:t>
            </a:r>
            <a:fld id="{D71FDF96-5628-4042-85D6-391F2CCA2E37}" type="slidenum">
              <a:rPr lang="en-AU" altLang="zh-CN"/>
              <a:pPr/>
              <a:t>‹#›</a:t>
            </a:fld>
            <a:endParaRPr lang="en-AU" altLang="zh-CN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CN" altLang="zh-CN" smtClean="0"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1.emf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43.emf"/><Relationship Id="rId5" Type="http://schemas.openxmlformats.org/officeDocument/2006/relationships/image" Target="../media/image40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3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4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5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17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2339975" y="1628775"/>
            <a:ext cx="5902325" cy="1077913"/>
          </a:xfrm>
        </p:spPr>
        <p:txBody>
          <a:bodyPr/>
          <a:lstStyle/>
          <a:p>
            <a:r>
              <a:rPr lang="en-US" altLang="zh-CN" sz="3200" smtClean="0">
                <a:ea typeface="宋体" panose="02010600030101010101" pitchFamily="2" charset="-122"/>
              </a:rPr>
              <a:t>计算机组织和体系结构</a:t>
            </a:r>
            <a:endParaRPr lang="zh-CN" altLang="en-US" sz="3200" smtClean="0">
              <a:ea typeface="宋体" panose="02010600030101010101" pitchFamily="2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2411413" y="3357563"/>
            <a:ext cx="5832475" cy="461962"/>
          </a:xfrm>
        </p:spPr>
        <p:txBody>
          <a:bodyPr/>
          <a:lstStyle/>
          <a:p>
            <a:r>
              <a:rPr lang="en-US" altLang="zh-CN" sz="2400" smtClean="0">
                <a:ea typeface="宋体" panose="02010600030101010101" pitchFamily="2" charset="-122"/>
              </a:rPr>
              <a:t>王俊昌</a:t>
            </a:r>
            <a:r>
              <a:rPr lang="zh-CN" altLang="en-US" sz="2400" b="1" smtClean="0">
                <a:ea typeface="宋体" panose="02010600030101010101" pitchFamily="2" charset="-122"/>
              </a:rPr>
              <a:t>王俊昌</a:t>
            </a:r>
            <a:endParaRPr lang="en-US" altLang="zh-CN" sz="2400" b="1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计算机类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超级计算机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10000 + CPU, Tb 内存, 100, 000, 000 美元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高端科学和工程计算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远远不止这些.....。</a:t>
            </a:r>
          </a:p>
        </p:txBody>
      </p:sp>
      <p:sp>
        <p:nvSpPr>
          <p:cNvPr id="122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F7FC2BF-2029-4D8A-AD86-A312970081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1229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851150"/>
            <a:ext cx="5364162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中国的超级计算机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>
                <a:ea typeface="宋体" pitchFamily="2" charset="-122"/>
              </a:rPr>
              <a:t>超级计算机</a:t>
            </a:r>
          </a:p>
          <a:p>
            <a:pPr lvl="1">
              <a:defRPr/>
            </a:pPr>
            <a:r>
              <a:rPr lang="en-US" altLang="zh-CN" dirty="0" smtClean="0">
                <a:ea typeface="宋体" pitchFamily="2" charset="-122"/>
              </a:rPr>
              <a:t>以总收入计算, 代表计算机市场的一小部分。</a:t>
            </a:r>
            <a:r>
              <a:rPr lang="en-US" altLang="zh-CN" dirty="0">
                <a:ea typeface="宋体" pitchFamily="2" charset="-122"/>
              </a:rPr>
              <a:t>M</a:t>
            </a:r>
            <a:r>
              <a:rPr lang="en-US" altLang="zh-CN" dirty="0" smtClean="0"/>
              <a:t>很多人从没听说过这件事。</a:t>
            </a:r>
            <a:endParaRPr lang="en-US" altLang="zh-CN" dirty="0" smtClean="0">
              <a:ea typeface="宋体" pitchFamily="2" charset="-122"/>
            </a:endParaRPr>
          </a:p>
          <a:p>
            <a:pPr lvl="1">
              <a:defRPr/>
            </a:pPr>
            <a:r>
              <a:rPr lang="en-US" altLang="zh-CN" dirty="0" smtClean="0">
                <a:ea typeface="宋体" pitchFamily="2" charset="-122"/>
              </a:rPr>
              <a:t>但是, 他们是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重要！</a:t>
            </a:r>
            <a:endParaRPr lang="zh-CN" altLang="en-US" b="1" i="1" dirty="0" smtClean="0">
              <a:solidFill>
                <a:schemeClr val="tx2">
                  <a:lumMod val="60000"/>
                  <a:lumOff val="40000"/>
                </a:schemeClr>
              </a:solidFill>
              <a:ea typeface="宋体" pitchFamily="2" charset="-122"/>
            </a:endParaRPr>
          </a:p>
        </p:txBody>
      </p:sp>
      <p:sp>
        <p:nvSpPr>
          <p:cNvPr id="13316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54D9598-4951-4436-B9BB-B946E18BF8F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911475"/>
            <a:ext cx="6437313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3046413"/>
            <a:ext cx="7788275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内容占位符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2898775"/>
            <a:ext cx="827087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中国的超级计算机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14339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7425" y="1557338"/>
            <a:ext cx="2584450" cy="3527425"/>
          </a:xfrm>
        </p:spPr>
      </p:pic>
      <p:sp>
        <p:nvSpPr>
          <p:cNvPr id="1434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BEDB07E1-53D1-4441-8B04-9CA97D4126D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/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1116013" y="5508625"/>
            <a:ext cx="7559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夏培肃（</a:t>
            </a:r>
            <a:r>
              <a:rPr lang="en-US" altLang="zh-CN" sz="1800">
                <a:ea typeface="宋体" panose="02010600030101010101" pitchFamily="2" charset="-122"/>
              </a:rPr>
              <a:t>1923.7.28—2014.8.27</a:t>
            </a:r>
            <a:r>
              <a:rPr lang="zh-CN" altLang="en-US" sz="1800">
                <a:ea typeface="宋体" panose="02010600030101010101" pitchFamily="2" charset="-122"/>
              </a:rPr>
              <a:t>）</a:t>
            </a:r>
            <a:r>
              <a:rPr lang="en-US" altLang="zh-CN" sz="1800">
                <a:ea typeface="宋体" panose="02010600030101010101" pitchFamily="2" charset="-122"/>
              </a:rPr>
              <a:t>.超级计算机之母在中国</a:t>
            </a: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1B45439F-DDCD-4DA2-823C-5D857EAA7A1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计算机革命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计算机技术的进步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成本在不断降低, 而且是不断下降的。不断增加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驱动者</a:t>
            </a: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摩尔定律</a:t>
            </a:r>
          </a:p>
          <a:p>
            <a:pPr lvl="2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计算机的速度 (10</a:t>
            </a:r>
            <a:r>
              <a:rPr lang="en-US" altLang="zh-CN" baseline="30000" dirty="0" smtClean="0">
                <a:ea typeface="宋体" pitchFamily="2" charset="-122"/>
              </a:rPr>
              <a:t>3个</a:t>
            </a:r>
            <a:r>
              <a:rPr lang="en-US" altLang="zh-CN" dirty="0" smtClean="0">
                <a:ea typeface="宋体" pitchFamily="2" charset="-122"/>
              </a:rPr>
              <a:t>-&gt; 10</a:t>
            </a:r>
            <a:r>
              <a:rPr lang="en-US" altLang="zh-CN" baseline="30000" dirty="0" smtClean="0">
                <a:ea typeface="宋体" pitchFamily="2" charset="-122"/>
              </a:rPr>
              <a:t>12</a:t>
            </a:r>
            <a:r>
              <a:rPr lang="en-US" altLang="zh-CN" dirty="0" smtClean="0">
                <a:ea typeface="宋体" pitchFamily="2" charset="-122"/>
              </a:rPr>
              <a:t>)</a:t>
            </a:r>
          </a:p>
          <a:p>
            <a:pPr lvl="2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火车速度 (20-&gt; 350)</a:t>
            </a:r>
          </a:p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更快的速度意味着机会</a:t>
            </a:r>
            <a:endParaRPr lang="en-US" altLang="zh-CN" dirty="0"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使新的应用成为可能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智能手机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搜索引擎</a:t>
            </a:r>
          </a:p>
          <a:p>
            <a:pPr lvl="1"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人工智能</a:t>
            </a:r>
          </a:p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计算机无处不在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 rot="5400000">
            <a:off x="8016875" y="760413"/>
            <a:ext cx="1887538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§1.1 导言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6DE1B75C-187A-4EF2-9988-322714C889B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后 pc 时代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6388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84313"/>
            <a:ext cx="67913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后置机时代</a:t>
            </a:r>
          </a:p>
        </p:txBody>
      </p:sp>
      <p:sp>
        <p:nvSpPr>
          <p:cNvPr id="1741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08B1C9E0-44A0-4F7F-80C0-65B3545557D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1125538"/>
            <a:ext cx="8270875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kern="0" dirty="0" smtClean="0"/>
              <a:t>个人移动设备 (PMD)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电池供电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连接到互联网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数百美元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智能手机、平板电脑、电子眼镜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kern="0" dirty="0" smtClean="0"/>
              <a:t>云计算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仓库规模计算机 (WSC)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软件即服务 (</a:t>
            </a:r>
            <a:r>
              <a:rPr lang="en-US" kern="0" dirty="0" err="1" smtClean="0"/>
              <a:t>Saas</a:t>
            </a:r>
            <a:r>
              <a:rPr lang="en-US" kern="0" dirty="0" smtClean="0"/>
              <a:t>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软件的一部分在 PMD 上运行, 部分在云中运行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kern="0" dirty="0" smtClean="0"/>
              <a:t>亚马逊和谷歌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八大创意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设计为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摩尔定律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集成电路资源翻倍18-24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20世纪70年代以来的真相 (CPU、内存、网络)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使用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抽象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简化设计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现代计算机是极其复杂的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应用程序、编译器、操作系统、硬件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隐藏低级细节并提供更简单的模型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使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常见的情况下快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性能</a:t>
            </a:r>
            <a:r>
              <a:rPr lang="en-US" altLang="zh-CN" sz="2400" i="1" dirty="0" smtClean="0">
                <a:ea typeface="宋体" pitchFamily="2" charset="-122"/>
              </a:rPr>
              <a:t>通过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并行</a:t>
            </a: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DBFF377B-ECF5-48CA-BBB9-E24AF04A76A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/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 rot="5400000">
            <a:off x="6418262" y="2357438"/>
            <a:ext cx="5084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§1.2 计算机体系结构中的八大理念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938213"/>
            <a:ext cx="6477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2708275"/>
            <a:ext cx="57626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4889500"/>
            <a:ext cx="8588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513" y="5684838"/>
            <a:ext cx="71913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八大创意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性能</a:t>
            </a:r>
            <a:r>
              <a:rPr lang="en-US" altLang="zh-CN" sz="2400" i="1" dirty="0" smtClean="0">
                <a:ea typeface="宋体" pitchFamily="2" charset="-122"/>
              </a:rPr>
              <a:t>通过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流水线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任务可以划分为子任务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子任务1的一个核心和子任务2的另一个核心</a:t>
            </a:r>
            <a:endParaRPr lang="en-US" altLang="zh-CN" dirty="0" smtClean="0">
              <a:ea typeface="宋体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400" dirty="0" smtClean="0">
                <a:ea typeface="宋体" pitchFamily="2" charset="-122"/>
              </a:rPr>
              <a:t>性能</a:t>
            </a:r>
            <a:r>
              <a:rPr lang="en-US" altLang="zh-CN" sz="2400" i="1" dirty="0" smtClean="0">
                <a:ea typeface="宋体" pitchFamily="2" charset="-122"/>
              </a:rPr>
              <a:t>通过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预测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"请求宽恕比请求允许要好"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开始工作, 而不是等到你确定了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例如, 如果</a:t>
            </a:r>
            <a:r>
              <a:rPr lang="en-US" altLang="zh-CN" sz="2000" dirty="0" err="1" smtClean="0">
                <a:ea typeface="宋体" pitchFamily="2" charset="-122"/>
              </a:rPr>
              <a:t>状态</a:t>
            </a:r>
            <a:endParaRPr lang="en-US" altLang="zh-CN" sz="2000" dirty="0" smtClean="0">
              <a:ea typeface="宋体" pitchFamily="2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假设: 恢复并不昂贵, 预测是准确的</a:t>
            </a: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8FF9C7E5-B6E7-4F28-A9A5-05B4BBCA8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 rot="5400000">
            <a:off x="6418262" y="2357438"/>
            <a:ext cx="5084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§1.2 计算机体系结构中的八大理念</a:t>
            </a:r>
          </a:p>
        </p:txBody>
      </p:sp>
      <p:pic>
        <p:nvPicPr>
          <p:cNvPr id="1946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1268413"/>
            <a:ext cx="698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2636838"/>
            <a:ext cx="690563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八大创意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层次 结构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400" dirty="0" smtClean="0">
                <a:ea typeface="宋体" pitchFamily="2" charset="-122"/>
              </a:rPr>
              <a:t>的记忆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内存类型: L1、L2、L3 缓存、主内存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人们想要记忆</a:t>
            </a:r>
            <a:r>
              <a:rPr lang="en-US" altLang="zh-CN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快速</a:t>
            </a:r>
            <a:r>
              <a:rPr lang="en-US" altLang="zh-CN" sz="2000" dirty="0" smtClean="0">
                <a:ea typeface="宋体" pitchFamily="2" charset="-122"/>
              </a:rPr>
              <a:t>,</a:t>
            </a:r>
            <a:r>
              <a:rPr lang="en-US" altLang="zh-CN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大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和</a:t>
            </a:r>
            <a:r>
              <a:rPr lang="en-US" altLang="zh-CN" sz="20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便宜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用记忆层次结构解决相互冲突的需求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可靠性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 </a:t>
            </a:r>
            <a:r>
              <a:rPr lang="en-US" altLang="zh-CN" sz="2400" i="1" dirty="0" smtClean="0">
                <a:ea typeface="宋体" pitchFamily="2" charset="-122"/>
              </a:rPr>
              <a:t>通过</a:t>
            </a:r>
            <a:r>
              <a:rPr lang="en-US" altLang="zh-CN" sz="2400" dirty="0" smtClean="0">
                <a:ea typeface="宋体" pitchFamily="2" charset="-122"/>
              </a:rPr>
              <a:t>冗余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任何物理设备都可能出现故障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通过包括冗余和校正组件来可靠</a:t>
            </a:r>
          </a:p>
          <a:p>
            <a:pPr lvl="1">
              <a:lnSpc>
                <a:spcPct val="150000"/>
              </a:lnSpc>
              <a:defRPr/>
            </a:pPr>
            <a:r>
              <a:rPr lang="en-US" altLang="zh-CN" sz="2000" dirty="0" smtClean="0">
                <a:ea typeface="宋体" pitchFamily="2" charset="-122"/>
              </a:rPr>
              <a:t>例如闪存盘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3CFEFD74-118B-403A-A0AD-DF4B76CE9A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/>
          </a:p>
        </p:txBody>
      </p:sp>
      <p:sp>
        <p:nvSpPr>
          <p:cNvPr id="20485" name="Text Box 4"/>
          <p:cNvSpPr txBox="1">
            <a:spLocks noChangeArrowheads="1"/>
          </p:cNvSpPr>
          <p:nvPr/>
        </p:nvSpPr>
        <p:spPr bwMode="auto">
          <a:xfrm rot="5400000">
            <a:off x="6418262" y="2357438"/>
            <a:ext cx="508476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§1.2 计算机体系结构中的八大理念</a:t>
            </a:r>
          </a:p>
        </p:txBody>
      </p:sp>
      <p:pic>
        <p:nvPicPr>
          <p:cNvPr id="2048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1268413"/>
            <a:ext cx="787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3573463"/>
            <a:ext cx="9223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6BBBC6F0-DF26-419B-A71F-BE4BD55730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在您的计划下方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3132138" y="1125538"/>
            <a:ext cx="5822950" cy="51117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应用软件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例如, 文字处理器、数据库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用高级语言编写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数以百万计的代码行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系统软件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操作系统和编译器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汇编语言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硬件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二进制代码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1509" name="Text Box 7"/>
          <p:cNvSpPr txBox="1">
            <a:spLocks noChangeArrowheads="1"/>
          </p:cNvSpPr>
          <p:nvPr/>
        </p:nvSpPr>
        <p:spPr bwMode="auto">
          <a:xfrm rot="5400000">
            <a:off x="7560469" y="1215231"/>
            <a:ext cx="28003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§1.3 低于您的计划</a:t>
            </a:r>
          </a:p>
        </p:txBody>
      </p:sp>
      <p:pic>
        <p:nvPicPr>
          <p:cNvPr id="21510" name="Picture 11" descr="f01-0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81300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大纲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zh-CN" i="1" smtClean="0">
                <a:solidFill>
                  <a:srgbClr val="0070C0"/>
                </a:solidFill>
                <a:ea typeface="宋体" panose="02010600030101010101" pitchFamily="2" charset="-122"/>
              </a:rPr>
              <a:t>管理规则</a:t>
            </a:r>
          </a:p>
          <a:p>
            <a:pPr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什么是计算机组织/体系结构？</a:t>
            </a:r>
          </a:p>
          <a:p>
            <a:pPr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为什么它们很重要？</a:t>
            </a:r>
          </a:p>
          <a:p>
            <a:pPr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基本概念/规则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644A0DAB-C8F9-4850-B58E-BCC90F19FC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sp>
        <p:nvSpPr>
          <p:cNvPr id="22531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程序代码级别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5604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7513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高级语言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以自然语言的方式编程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不同应用的不同语言。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汇编语言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指令的文本表示形式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每个指令一行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仍然很难编程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硬件表示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二进制数字 (位)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难以编程</a:t>
            </a:r>
          </a:p>
        </p:txBody>
      </p:sp>
      <p:pic>
        <p:nvPicPr>
          <p:cNvPr id="22533" name="Picture 10" descr="f01-0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268413"/>
            <a:ext cx="322897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A5D8C113-E56E-449A-98DB-6EA32C8B26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pic>
        <p:nvPicPr>
          <p:cNvPr id="23555" name="Picture 13" descr="f01-0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60575"/>
            <a:ext cx="3973513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计算机的组件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356100" y="1125538"/>
            <a:ext cx="4598988" cy="51117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基本功能: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输入数据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输出数据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处理数据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存储数据</a:t>
            </a: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本书的主要主题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23558" name="Text Box 9"/>
          <p:cNvSpPr txBox="1">
            <a:spLocks noChangeArrowheads="1"/>
          </p:cNvSpPr>
          <p:nvPr/>
        </p:nvSpPr>
        <p:spPr bwMode="auto">
          <a:xfrm rot="5400000">
            <a:off x="7708106" y="1064419"/>
            <a:ext cx="2505075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§1.4 在盖子之下</a:t>
            </a:r>
          </a:p>
        </p:txBody>
      </p:sp>
      <p:sp>
        <p:nvSpPr>
          <p:cNvPr id="23559" name="Text Box 11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大图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625CEE40-43EB-4AE1-846A-4585B5B64AC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sp>
        <p:nvSpPr>
          <p:cNvPr id="245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打开盒子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245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36650"/>
            <a:ext cx="4173537" cy="358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5076825" y="1241425"/>
            <a:ext cx="3959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电容式多点触控液晶屏</a:t>
            </a:r>
          </a:p>
        </p:txBody>
      </p:sp>
      <p:cxnSp>
        <p:nvCxnSpPr>
          <p:cNvPr id="24582" name="Straight Arrow Connector 3"/>
          <p:cNvCxnSpPr>
            <a:cxnSpLocks noChangeShapeType="1"/>
          </p:cNvCxnSpPr>
          <p:nvPr/>
        </p:nvCxnSpPr>
        <p:spPr bwMode="auto">
          <a:xfrm flipH="1">
            <a:off x="2987675" y="1425575"/>
            <a:ext cx="1944688" cy="3476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11"/>
          <p:cNvSpPr txBox="1">
            <a:spLocks noChangeArrowheads="1"/>
          </p:cNvSpPr>
          <p:nvPr/>
        </p:nvSpPr>
        <p:spPr bwMode="auto">
          <a:xfrm>
            <a:off x="5164138" y="1746250"/>
            <a:ext cx="39608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3.8 v, 25 瓦时电池</a:t>
            </a:r>
          </a:p>
        </p:txBody>
      </p:sp>
      <p:cxnSp>
        <p:nvCxnSpPr>
          <p:cNvPr id="24584" name="Straight Arrow Connector 12"/>
          <p:cNvCxnSpPr>
            <a:cxnSpLocks noChangeShapeType="1"/>
            <a:stCxn id="24583" idx="1"/>
          </p:cNvCxnSpPr>
          <p:nvPr/>
        </p:nvCxnSpPr>
        <p:spPr bwMode="auto">
          <a:xfrm flipH="1">
            <a:off x="4500563" y="1931988"/>
            <a:ext cx="663575" cy="5603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5" name="TextBox 15"/>
          <p:cNvSpPr txBox="1">
            <a:spLocks noChangeArrowheads="1"/>
          </p:cNvSpPr>
          <p:nvPr/>
        </p:nvSpPr>
        <p:spPr bwMode="auto">
          <a:xfrm>
            <a:off x="6081713" y="2565400"/>
            <a:ext cx="2125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电脑板</a:t>
            </a:r>
          </a:p>
        </p:txBody>
      </p:sp>
      <p:cxnSp>
        <p:nvCxnSpPr>
          <p:cNvPr id="24586" name="Straight Arrow Connector 16"/>
          <p:cNvCxnSpPr>
            <a:cxnSpLocks noChangeShapeType="1"/>
          </p:cNvCxnSpPr>
          <p:nvPr/>
        </p:nvCxnSpPr>
        <p:spPr bwMode="auto">
          <a:xfrm flipH="1">
            <a:off x="2698750" y="2751138"/>
            <a:ext cx="3313113" cy="11826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87" name="Straight Arrow Connector 19"/>
          <p:cNvCxnSpPr>
            <a:cxnSpLocks noChangeShapeType="1"/>
            <a:stCxn id="24585" idx="2"/>
          </p:cNvCxnSpPr>
          <p:nvPr/>
        </p:nvCxnSpPr>
        <p:spPr bwMode="auto">
          <a:xfrm flipH="1">
            <a:off x="6227763" y="2935288"/>
            <a:ext cx="917575" cy="1501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88" name="图片 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4437063"/>
            <a:ext cx="66643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8D375DAF-3251-4458-9B50-91FD4B8D4EE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处理器内部 (CPU)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4681538" cy="51117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数据路径</a:t>
            </a:r>
            <a:r>
              <a:rPr lang="en-US" altLang="zh-CN" dirty="0" smtClean="0">
                <a:ea typeface="宋体" pitchFamily="2" charset="-122"/>
              </a:rPr>
              <a:t>: 对数据执行操作</a:t>
            </a: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控制</a:t>
            </a:r>
            <a:r>
              <a:rPr lang="en-US" altLang="zh-CN" dirty="0" smtClean="0">
                <a:ea typeface="宋体" pitchFamily="2" charset="-122"/>
              </a:rPr>
              <a:t>: 序列数据路径, 内存,..。</a:t>
            </a: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高速缓存</a:t>
            </a:r>
          </a:p>
          <a:p>
            <a:pPr eaLnBrk="1" hangingPunct="1">
              <a:defRPr/>
            </a:pPr>
            <a:endParaRPr lang="en-US" altLang="zh-CN" b="1" i="1" dirty="0">
              <a:solidFill>
                <a:schemeClr val="tx2">
                  <a:lumMod val="60000"/>
                  <a:lumOff val="40000"/>
                </a:schemeClr>
              </a:solidFill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两个 ARM 处理器</a:t>
            </a: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GPU 与四个</a:t>
            </a:r>
            <a:r>
              <a:rPr lang="en-US" altLang="zh-CN" b="1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数据路径</a:t>
            </a:r>
            <a:endParaRPr lang="en-US" altLang="zh-CN" b="1" i="1" dirty="0" smtClean="0">
              <a:solidFill>
                <a:schemeClr val="tx2">
                  <a:lumMod val="60000"/>
                  <a:lumOff val="40000"/>
                </a:schemeClr>
              </a:solidFill>
              <a:ea typeface="宋体" pitchFamily="2" charset="-122"/>
            </a:endParaRP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与 DRAM 的接口</a:t>
            </a:r>
          </a:p>
        </p:txBody>
      </p:sp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773238"/>
            <a:ext cx="3833812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EF6C0A02-A90B-45FC-8523-41943C627F2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pic>
        <p:nvPicPr>
          <p:cNvPr id="26627" name="Picture 11" descr="flash-c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数据的安全位置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8270875" cy="35274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dirty="0" smtClean="0">
                <a:ea typeface="宋体" pitchFamily="2" charset="-122"/>
              </a:rPr>
              <a:t>易失性主内存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关闭电源时丢失说明和数据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例如, CPU 缓存, 主内存</a:t>
            </a:r>
          </a:p>
          <a:p>
            <a:pPr eaLnBrk="1" hangingPunct="1">
              <a:defRPr/>
            </a:pPr>
            <a:r>
              <a:rPr lang="en-US" altLang="zh-CN" sz="2400" dirty="0" smtClean="0">
                <a:ea typeface="宋体" pitchFamily="2" charset="-122"/>
              </a:rPr>
              <a:t>非易失性二次内存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例如, 磁盘、闪存、光盘 (光盘、DVD)</a:t>
            </a:r>
          </a:p>
          <a:p>
            <a:pPr eaLnBrk="1" hangingPunct="1">
              <a:defRPr/>
            </a:pPr>
            <a:r>
              <a:rPr lang="en-US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哪一个更好？</a:t>
            </a:r>
          </a:p>
        </p:txBody>
      </p:sp>
      <p:pic>
        <p:nvPicPr>
          <p:cNvPr id="26630" name="Picture 9" descr="hard-disk-dr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97425"/>
            <a:ext cx="295275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0" descr="flash-memory-explod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12" descr="dvd-driv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005263"/>
            <a:ext cx="787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A3D40EFE-8D40-4571-9BB0-C328A8ABE61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网络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大型计算机的主干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网络的长度和性能各不相同: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局域网 (LAN): 以太网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广域网 (WAN): 互联网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无线网络: 无线网络, 蓝牙</a:t>
            </a:r>
          </a:p>
        </p:txBody>
      </p:sp>
      <p:pic>
        <p:nvPicPr>
          <p:cNvPr id="27653" name="Picture 6" descr="ethernet-cab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554538"/>
            <a:ext cx="2014538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8" descr="wireless-ro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4408488"/>
            <a:ext cx="1757363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12F68D47-1EB8-4E90-BE79-D6281DCF21A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技术趋势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3959225" cy="2735262"/>
          </a:xfrm>
        </p:spPr>
        <p:txBody>
          <a:bodyPr/>
          <a:lstStyle/>
          <a:p>
            <a:pPr eaLnBrk="1" hangingPunct="1"/>
            <a:r>
              <a:rPr lang="en-AU" altLang="zh-CN" sz="2400" smtClean="0">
                <a:ea typeface="宋体" panose="02010600030101010101" pitchFamily="2" charset="-122"/>
              </a:rPr>
              <a:t>电子技术在不断发展</a:t>
            </a:r>
          </a:p>
          <a:p>
            <a:pPr lvl="1" eaLnBrk="1" hangingPunct="1"/>
            <a:r>
              <a:rPr lang="en-AU" altLang="zh-CN" sz="2000" smtClean="0">
                <a:ea typeface="宋体" panose="02010600030101010101" pitchFamily="2" charset="-122"/>
              </a:rPr>
              <a:t>提高容量和性能</a:t>
            </a:r>
          </a:p>
          <a:p>
            <a:pPr lvl="1" eaLnBrk="1" hangingPunct="1"/>
            <a:r>
              <a:rPr lang="en-AU" altLang="zh-CN" sz="2000" smtClean="0">
                <a:ea typeface="宋体" panose="02010600030101010101" pitchFamily="2" charset="-122"/>
              </a:rPr>
              <a:t>降低成本</a:t>
            </a:r>
          </a:p>
          <a:p>
            <a:pPr lvl="1" eaLnBrk="1" hangingPunct="1"/>
            <a:endParaRPr lang="en-AU" altLang="zh-CN" sz="2000" smtClean="0">
              <a:ea typeface="宋体" panose="02010600030101010101" pitchFamily="2" charset="-122"/>
            </a:endParaRPr>
          </a:p>
        </p:txBody>
      </p:sp>
      <p:graphicFrame>
        <p:nvGraphicFramePr>
          <p:cNvPr id="25813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69755"/>
              </p:ext>
            </p:extLst>
          </p:nvPr>
        </p:nvGraphicFramePr>
        <p:xfrm>
          <a:off x="899592" y="3140660"/>
          <a:ext cx="6319491" cy="3565692"/>
        </p:xfrm>
        <a:graphic>
          <a:graphicData uri="http://schemas.openxmlformats.org/drawingml/2006/table">
            <a:tbl>
              <a:tblPr/>
              <a:tblGrid>
                <a:gridCol w="69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4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3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4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技术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单位成本的相对性能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1951年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真空管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1965年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晶体管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35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1975年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集成电路 (IC)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907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1995年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非常大的集成电路 (超大规模集成电路)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2, 400, 000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2013年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超大型集成电路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25, 000, 000, 000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681" marB="45681"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712" name="Text Box 89"/>
          <p:cNvSpPr txBox="1">
            <a:spLocks noChangeArrowheads="1"/>
          </p:cNvSpPr>
          <p:nvPr/>
        </p:nvSpPr>
        <p:spPr bwMode="auto">
          <a:xfrm>
            <a:off x="5867400" y="3259138"/>
            <a:ext cx="1417638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DRAM 容量</a:t>
            </a:r>
          </a:p>
        </p:txBody>
      </p:sp>
      <p:pic>
        <p:nvPicPr>
          <p:cNvPr id="28713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268413"/>
            <a:ext cx="4059237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14" name="Text Box 9"/>
          <p:cNvSpPr txBox="1">
            <a:spLocks noChangeArrowheads="1"/>
          </p:cNvSpPr>
          <p:nvPr/>
        </p:nvSpPr>
        <p:spPr bwMode="auto">
          <a:xfrm rot="5400000">
            <a:off x="6049169" y="2729706"/>
            <a:ext cx="58229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§1.5 构建处理器和内存的技术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半导体技术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芯片组的制造技术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从硅开始, 可以在沙子中找到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添加材料以转换属性:</a:t>
            </a:r>
          </a:p>
          <a:p>
            <a:pPr lvl="1"/>
            <a:r>
              <a:rPr lang="en-US" altLang="zh-CN" b="1" smtClean="0">
                <a:ea typeface="宋体" panose="02010600030101010101" pitchFamily="2" charset="-122"/>
              </a:rPr>
              <a:t>导体</a:t>
            </a:r>
            <a:r>
              <a:rPr lang="en-US" altLang="zh-CN" smtClean="0">
                <a:ea typeface="宋体" panose="02010600030101010101" pitchFamily="2" charset="-122"/>
              </a:rPr>
              <a:t>电 (铜或铝)</a:t>
            </a:r>
          </a:p>
          <a:p>
            <a:pPr lvl="1"/>
            <a:r>
              <a:rPr lang="en-US" altLang="zh-CN" b="1" smtClean="0">
                <a:ea typeface="宋体" panose="02010600030101010101" pitchFamily="2" charset="-122"/>
              </a:rPr>
              <a:t>绝缘 子</a:t>
            </a:r>
            <a:r>
              <a:rPr lang="en-US" altLang="zh-CN" smtClean="0">
                <a:ea typeface="宋体" panose="02010600030101010101" pitchFamily="2" charset="-122"/>
              </a:rPr>
              <a:t>电 (塑料或玻璃)</a:t>
            </a:r>
          </a:p>
          <a:p>
            <a:pPr lvl="1"/>
            <a:r>
              <a:rPr lang="en-US" altLang="zh-CN" b="1" smtClean="0">
                <a:ea typeface="宋体" panose="02010600030101010101" pitchFamily="2" charset="-122"/>
              </a:rPr>
              <a:t>晶体管</a:t>
            </a:r>
            <a:r>
              <a:rPr lang="en-US" altLang="zh-CN" smtClean="0">
                <a:ea typeface="宋体" panose="02010600030101010101" pitchFamily="2" charset="-122"/>
              </a:rPr>
              <a:t>可以在导体和绝缘体之间切换</a:t>
            </a:r>
          </a:p>
          <a:p>
            <a:pPr lvl="1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集成电路是由导体、绝缘子和晶体管组成的数十亿个组合。</a:t>
            </a: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4889ECDB-0381-467E-B1B7-055F9577B48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AFE8CB7B-7CE8-43E3-BE31-A9A813D6EE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zh-CN" sz="140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Ic 的制造工艺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0724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4213" y="5300663"/>
            <a:ext cx="8270875" cy="9366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产量: 每个晶圆的工作模具比例</a:t>
            </a:r>
          </a:p>
        </p:txBody>
      </p:sp>
      <p:pic>
        <p:nvPicPr>
          <p:cNvPr id="30725" name="Picture 20" descr="f01-1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12875"/>
            <a:ext cx="6481762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AAE47DC7-54FA-43EC-A1B4-33FC47585D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zh-CN" sz="1400"/>
          </a:p>
        </p:txBody>
      </p:sp>
      <p:sp>
        <p:nvSpPr>
          <p:cNvPr id="317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英特尔酷睿 i7 晶圆</a:t>
            </a: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84213" y="5157788"/>
            <a:ext cx="8270875" cy="1150937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300毫米晶圆、280块晶片、32nm 技术</a:t>
            </a:r>
          </a:p>
        </p:txBody>
      </p:sp>
      <p:pic>
        <p:nvPicPr>
          <p:cNvPr id="317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052513"/>
            <a:ext cx="4175125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教材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教材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计算机组织与设计</a:t>
            </a:r>
          </a:p>
          <a:p>
            <a:pPr lvl="2"/>
            <a:r>
              <a:rPr lang="en-US" altLang="zh-CN" b="1" i="1" smtClean="0">
                <a:solidFill>
                  <a:srgbClr val="0070C0"/>
                </a:solidFill>
                <a:ea typeface="宋体" panose="02010600030101010101" pitchFamily="2" charset="-122"/>
              </a:rPr>
              <a:t>Mips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b="1" i="1" smtClean="0">
                <a:solidFill>
                  <a:srgbClr val="0070C0"/>
                </a:solidFill>
                <a:ea typeface="宋体" panose="02010600030101010101" pitchFamily="2" charset="-122"/>
              </a:rPr>
              <a:t>5</a:t>
            </a:r>
            <a:r>
              <a:rPr lang="en-US" altLang="zh-CN" b="1" i="1" baseline="30000" smtClean="0">
                <a:solidFill>
                  <a:srgbClr val="0070C0"/>
                </a:solidFill>
                <a:ea typeface="宋体" panose="02010600030101010101" pitchFamily="2" charset="-122"/>
              </a:rPr>
              <a:t>日</a:t>
            </a:r>
            <a:r>
              <a:rPr lang="en-US" altLang="zh-CN" smtClean="0">
                <a:ea typeface="宋体" panose="02010600030101010101" pitchFamily="2" charset="-122"/>
              </a:rPr>
              <a:t>版</a:t>
            </a:r>
          </a:p>
          <a:p>
            <a:pPr lvl="2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参考书</a:t>
            </a:r>
          </a:p>
          <a:p>
            <a:pPr lvl="1"/>
            <a:r>
              <a:rPr lang="en-US" altLang="zh-CN" smtClean="0">
                <a:ea typeface="宋体" panose="02010600030101010101" pitchFamily="2" charset="-122"/>
              </a:rPr>
              <a:t>计算机体系结构</a:t>
            </a:r>
          </a:p>
          <a:p>
            <a:pPr lvl="2"/>
            <a:r>
              <a:rPr lang="en-US" altLang="zh-CN" smtClean="0">
                <a:ea typeface="宋体" panose="02010600030101010101" pitchFamily="2" charset="-122"/>
              </a:rPr>
              <a:t>5</a:t>
            </a:r>
            <a:r>
              <a:rPr lang="en-US" altLang="zh-CN" baseline="30000" smtClean="0">
                <a:ea typeface="宋体" panose="02010600030101010101" pitchFamily="2" charset="-122"/>
              </a:rPr>
              <a:t>日</a:t>
            </a:r>
            <a:r>
              <a:rPr lang="en-US" altLang="zh-CN" smtClean="0">
                <a:ea typeface="宋体" panose="02010600030101010101" pitchFamily="2" charset="-122"/>
              </a:rPr>
              <a:t>版</a:t>
            </a:r>
          </a:p>
          <a:p>
            <a:pPr lvl="2"/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这两本书之间的差异</a:t>
            </a:r>
          </a:p>
        </p:txBody>
      </p:sp>
      <p:pic>
        <p:nvPicPr>
          <p:cNvPr id="5124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1196975"/>
            <a:ext cx="17494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789363"/>
            <a:ext cx="1784350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4A521B3-C17D-4D85-966D-12D8D67B1E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集成电路成本</a:t>
            </a:r>
          </a:p>
        </p:txBody>
      </p:sp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168275" y="2205038"/>
          <a:ext cx="9048750" cy="290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公式" r:id="rId4" imgW="5613400" imgH="1803400" progId="Equation.3">
                  <p:embed/>
                </p:oleObj>
              </mc:Choice>
              <mc:Fallback>
                <p:oleObj name="公式" r:id="rId4" imgW="5613400" imgH="18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" y="2205038"/>
                        <a:ext cx="9048750" cy="290671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Box 1"/>
          <p:cNvSpPr txBox="1">
            <a:spLocks noChangeArrowheads="1"/>
          </p:cNvSpPr>
          <p:nvPr/>
        </p:nvSpPr>
        <p:spPr bwMode="auto">
          <a:xfrm>
            <a:off x="827088" y="1268413"/>
            <a:ext cx="784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ea typeface="宋体" panose="02010600030101010101" pitchFamily="2" charset="-122"/>
              </a:rPr>
              <a:t>经济型产品更具竞争力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D57C120B-E76D-4E77-8D31-9B440F90A31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zh-CN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集成电路成本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565400"/>
            <a:ext cx="8270875" cy="3959225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随着模具尺寸的增加, 快速上升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较低的产量数字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每个晶圆模具数量更少</a:t>
            </a:r>
          </a:p>
          <a:p>
            <a:pPr lvl="1" eaLnBrk="1" hangingPunct="1"/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降低成本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采用新技术缩小模具尺寸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增加晶圆的尺寸</a:t>
            </a:r>
          </a:p>
        </p:txBody>
      </p:sp>
      <p:graphicFrame>
        <p:nvGraphicFramePr>
          <p:cNvPr id="33797" name="对象 2"/>
          <p:cNvGraphicFramePr>
            <a:graphicFrameLocks noChangeAspect="1"/>
          </p:cNvGraphicFramePr>
          <p:nvPr/>
        </p:nvGraphicFramePr>
        <p:xfrm>
          <a:off x="209550" y="1412875"/>
          <a:ext cx="898683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公式" r:id="rId4" imgW="5575300" imgH="419100" progId="Equation.3">
                  <p:embed/>
                </p:oleObj>
              </mc:Choice>
              <mc:Fallback>
                <p:oleObj name="公式" r:id="rId4" imgW="5575300" imgH="4191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1412875"/>
                        <a:ext cx="8986838" cy="674688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349500"/>
            <a:ext cx="3303588" cy="412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786BE3BB-616B-44E4-BC63-C26FC74E7C5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zh-CN" sz="1400"/>
          </a:p>
        </p:txBody>
      </p:sp>
      <p:sp>
        <p:nvSpPr>
          <p:cNvPr id="3481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定义性能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4820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032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altLang="zh-CN" smtClean="0">
                <a:ea typeface="宋体" panose="02010600030101010101" pitchFamily="2" charset="-122"/>
              </a:rPr>
              <a:t>哪架飞机的性能最好？</a:t>
            </a:r>
          </a:p>
        </p:txBody>
      </p:sp>
      <p:graphicFrame>
        <p:nvGraphicFramePr>
          <p:cNvPr id="34821" name="Object 3"/>
          <p:cNvGraphicFramePr>
            <a:graphicFrameLocks noChangeAspect="1"/>
          </p:cNvGraphicFramePr>
          <p:nvPr/>
        </p:nvGraphicFramePr>
        <p:xfrm>
          <a:off x="900113" y="1839913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Chart" r:id="rId4" imgW="3246120" imgH="2148954" progId="MSGraph.Chart.8">
                  <p:embed followColorScheme="full"/>
                </p:oleObj>
              </mc:Choice>
              <mc:Fallback>
                <p:oleObj name="Chart" r:id="rId4" imgW="3246120" imgH="2148954" progId="MSGraph.Chart.8">
                  <p:embed followColorScheme="full"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839913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4"/>
          <p:cNvGraphicFramePr>
            <a:graphicFrameLocks noChangeAspect="1"/>
          </p:cNvGraphicFramePr>
          <p:nvPr/>
        </p:nvGraphicFramePr>
        <p:xfrm>
          <a:off x="4356100" y="1836738"/>
          <a:ext cx="33528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2" name="Chart" r:id="rId6" imgW="3436772" imgH="2148954" progId="MSGraph.Chart.8">
                  <p:embed followColorScheme="full"/>
                </p:oleObj>
              </mc:Choice>
              <mc:Fallback>
                <p:oleObj name="Chart" r:id="rId6" imgW="3436772" imgH="2148954" progId="MSGraph.Chart.8">
                  <p:embed followColorScheme="full"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836738"/>
                        <a:ext cx="3352800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5"/>
          <p:cNvGraphicFramePr>
            <a:graphicFrameLocks noChangeAspect="1"/>
          </p:cNvGraphicFramePr>
          <p:nvPr/>
        </p:nvGraphicFramePr>
        <p:xfrm>
          <a:off x="900113" y="4065588"/>
          <a:ext cx="316706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Chart" r:id="rId8" imgW="3246120" imgH="2148954" progId="MSGraph.Chart.8">
                  <p:embed followColorScheme="full"/>
                </p:oleObj>
              </mc:Choice>
              <mc:Fallback>
                <p:oleObj name="Chart" r:id="rId8" imgW="3246120" imgH="2148954" progId="MSGraph.Chart.8">
                  <p:embed followColorScheme="full"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065588"/>
                        <a:ext cx="3167062" cy="20986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6"/>
          <p:cNvGraphicFramePr>
            <a:graphicFrameLocks noChangeAspect="1"/>
          </p:cNvGraphicFramePr>
          <p:nvPr/>
        </p:nvGraphicFramePr>
        <p:xfrm>
          <a:off x="4356100" y="4056063"/>
          <a:ext cx="3379788" cy="210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Chart" r:id="rId10" imgW="3444088" imgH="2148954" progId="MSGraph.Chart.8">
                  <p:embed followColorScheme="full"/>
                </p:oleObj>
              </mc:Choice>
              <mc:Fallback>
                <p:oleObj name="Chart" r:id="rId10" imgW="3444088" imgH="2148954" progId="MSGraph.Chart.8">
                  <p:embed followColorScheme="full"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4056063"/>
                        <a:ext cx="3379788" cy="21097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Text Box 7"/>
          <p:cNvSpPr txBox="1">
            <a:spLocks noChangeArrowheads="1"/>
          </p:cNvSpPr>
          <p:nvPr/>
        </p:nvSpPr>
        <p:spPr bwMode="auto">
          <a:xfrm rot="5400000">
            <a:off x="7951787" y="822325"/>
            <a:ext cx="2017713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§1.6 表现</a:t>
            </a:r>
          </a:p>
        </p:txBody>
      </p:sp>
      <p:pic>
        <p:nvPicPr>
          <p:cNvPr id="10" name="图片 1" descr="屏幕剪辑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5" y="2420938"/>
            <a:ext cx="3063875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A5FDD391-8293-4DC9-9E83-5B5B1B860D7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zh-CN" sz="140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响应时间和吞吐量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响应时间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测量个人计算机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有一个作业正在运行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获胜者: 首先完成工作的计算机</a:t>
            </a:r>
          </a:p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吞吐量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测量数据中心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同时运行多个作业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获胜者: 一天内完成最多作业的计算机</a:t>
            </a:r>
          </a:p>
          <a:p>
            <a:pPr eaLnBrk="1" hangingPunct="1">
              <a:defRPr/>
            </a:pPr>
            <a:r>
              <a:rPr lang="en-US" altLang="zh-CN" dirty="0" smtClean="0">
                <a:ea typeface="宋体" pitchFamily="2" charset="-122"/>
              </a:rPr>
              <a:t>如何提高响应时间和吞吐量？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用更快的版本替换处理器？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itchFamily="2" charset="-122"/>
              </a:rPr>
              <a:t>添加更多处理器？</a:t>
            </a:r>
          </a:p>
          <a:p>
            <a:pPr eaLnBrk="1" hangingPunct="1">
              <a:defRPr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我们现在将重点关注响应时间.....。</a:t>
            </a:r>
            <a:endParaRPr lang="en-AU" altLang="zh-CN" b="1" dirty="0" smtClean="0">
              <a:solidFill>
                <a:schemeClr val="tx2">
                  <a:lumMod val="60000"/>
                  <a:lumOff val="40000"/>
                </a:schemeClr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5C04D8C3-D54A-4069-96DF-667A67CC81F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zh-CN" sz="1400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相对性能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39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定义性能 = 执行时间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"X 是</a:t>
            </a:r>
            <a:r>
              <a:rPr lang="en-US" altLang="zh-CN" i="1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mtClean="0">
                <a:ea typeface="宋体" panose="02010600030101010101" pitchFamily="2" charset="-122"/>
              </a:rPr>
              <a:t>比 Y 快的时间 "</a:t>
            </a:r>
          </a:p>
        </p:txBody>
      </p:sp>
      <p:graphicFrame>
        <p:nvGraphicFramePr>
          <p:cNvPr id="41989" name="Object 4"/>
          <p:cNvGraphicFramePr>
            <a:graphicFrameLocks noChangeAspect="1"/>
          </p:cNvGraphicFramePr>
          <p:nvPr/>
        </p:nvGraphicFramePr>
        <p:xfrm>
          <a:off x="1547813" y="2420938"/>
          <a:ext cx="5765800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2" name="Equation" r:id="rId4" imgW="2616200" imgH="457200" progId="Equation.3">
                  <p:embed/>
                </p:oleObj>
              </mc:Choice>
              <mc:Fallback>
                <p:oleObj name="Equation" r:id="rId4" imgW="2616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5765800" cy="1008062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684213" y="3573463"/>
            <a:ext cx="82708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示例: 运行程序所需的时间</a:t>
            </a:r>
          </a:p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A 上的 10秒, B 上的10秒</a:t>
            </a:r>
          </a:p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执行时间</a:t>
            </a:r>
            <a:r>
              <a:rPr lang="en-US" altLang="zh-CN" sz="2800" baseline="-25000">
                <a:ea typeface="宋体" panose="02010600030101010101" pitchFamily="2" charset="-122"/>
              </a:rPr>
              <a:t>B</a:t>
            </a:r>
            <a:r>
              <a:rPr lang="en-US" altLang="zh-CN" sz="2800">
                <a:ea typeface="宋体" panose="02010600030101010101" pitchFamily="2" charset="-122"/>
              </a:rPr>
              <a:t>/执行时间</a:t>
            </a:r>
            <a:r>
              <a:rPr lang="en-US" altLang="zh-CN" sz="2800" baseline="-25000">
                <a:ea typeface="宋体" panose="02010600030101010101" pitchFamily="2" charset="-122"/>
              </a:rPr>
              <a:t>A 个</a:t>
            </a:r>
            <a:r>
              <a:rPr lang="en-US" altLang="zh-CN" sz="2800">
                <a:ea typeface="宋体" panose="02010600030101010101" pitchFamily="2" charset="-122"/>
              </a:rPr>
              <a:t/>
            </a:r>
            <a:br>
              <a:rPr lang="en-US" altLang="zh-CN" sz="2800">
                <a:ea typeface="宋体" panose="02010600030101010101" pitchFamily="2" charset="-122"/>
              </a:rPr>
            </a:br>
            <a:r>
              <a:rPr lang="en-US" altLang="zh-CN" sz="2800">
                <a:ea typeface="宋体" panose="02010600030101010101" pitchFamily="2" charset="-122"/>
              </a:rPr>
              <a:t>= 15/10秒 = 1。5</a:t>
            </a:r>
          </a:p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所以 A 比 B 快1.5倍</a:t>
            </a:r>
            <a:endParaRPr lang="en-AU" altLang="zh-CN" sz="2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DC59A80-28C0-41B1-AEB0-6B50505959A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zh-CN" sz="1400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测量执行时间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经过的时间/挂钟时间/响应时间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完成任务的总时间 (简单)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确定系统性能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总响应时间, 包括所有方面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处理数据, ito, 操作系统开销, 空闲时间, 其他程序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CPU 时间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在共享计算机上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区分经过的时间和处理器代表我们工作的时间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处理给定作业所花费的时间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不包括等待伊可澳所花费的时间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不包括运行其他程序的时间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45C904F4-4149-4947-8ADC-134643D99B9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/>
          </a:p>
        </p:txBody>
      </p:sp>
      <p:sp>
        <p:nvSpPr>
          <p:cNvPr id="38915" name="Line 2"/>
          <p:cNvSpPr>
            <a:spLocks noChangeShapeType="1"/>
          </p:cNvSpPr>
          <p:nvPr/>
        </p:nvSpPr>
        <p:spPr bwMode="auto">
          <a:xfrm>
            <a:off x="2482850" y="2778125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6" name="Line 3"/>
          <p:cNvSpPr>
            <a:spLocks noChangeShapeType="1"/>
          </p:cNvSpPr>
          <p:nvPr/>
        </p:nvSpPr>
        <p:spPr bwMode="auto">
          <a:xfrm>
            <a:off x="2482850" y="28495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7" name="Line 4"/>
          <p:cNvSpPr>
            <a:spLocks noChangeShapeType="1"/>
          </p:cNvSpPr>
          <p:nvPr/>
        </p:nvSpPr>
        <p:spPr bwMode="auto">
          <a:xfrm>
            <a:off x="4211638" y="28495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8" name="Line 5"/>
          <p:cNvSpPr>
            <a:spLocks noChangeShapeType="1"/>
          </p:cNvSpPr>
          <p:nvPr/>
        </p:nvSpPr>
        <p:spPr bwMode="auto">
          <a:xfrm>
            <a:off x="5938838" y="28495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9" name="Line 6"/>
          <p:cNvSpPr>
            <a:spLocks noChangeShapeType="1"/>
          </p:cNvSpPr>
          <p:nvPr/>
        </p:nvSpPr>
        <p:spPr bwMode="auto">
          <a:xfrm>
            <a:off x="7667625" y="28495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 时钟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892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5113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计算机使用时钟来确定事件发生的时间 (类比: 校园里的钟)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此恒速时钟所控制的硬件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2482850" y="2994025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2482850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>
            <a:off x="3346450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13"/>
          <p:cNvSpPr>
            <a:spLocks noChangeShapeType="1"/>
          </p:cNvSpPr>
          <p:nvPr/>
        </p:nvSpPr>
        <p:spPr bwMode="auto">
          <a:xfrm>
            <a:off x="3346450" y="32813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6" name="Line 14"/>
          <p:cNvSpPr>
            <a:spLocks noChangeShapeType="1"/>
          </p:cNvSpPr>
          <p:nvPr/>
        </p:nvSpPr>
        <p:spPr bwMode="auto">
          <a:xfrm>
            <a:off x="2195513" y="32813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7" name="Line 15"/>
          <p:cNvSpPr>
            <a:spLocks noChangeShapeType="1"/>
          </p:cNvSpPr>
          <p:nvPr/>
        </p:nvSpPr>
        <p:spPr bwMode="auto">
          <a:xfrm>
            <a:off x="4211638" y="2994025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8" name="Line 16"/>
          <p:cNvSpPr>
            <a:spLocks noChangeShapeType="1"/>
          </p:cNvSpPr>
          <p:nvPr/>
        </p:nvSpPr>
        <p:spPr bwMode="auto">
          <a:xfrm>
            <a:off x="4211638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9" name="Line 17"/>
          <p:cNvSpPr>
            <a:spLocks noChangeShapeType="1"/>
          </p:cNvSpPr>
          <p:nvPr/>
        </p:nvSpPr>
        <p:spPr bwMode="auto">
          <a:xfrm>
            <a:off x="5075238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0" name="Line 18"/>
          <p:cNvSpPr>
            <a:spLocks noChangeShapeType="1"/>
          </p:cNvSpPr>
          <p:nvPr/>
        </p:nvSpPr>
        <p:spPr bwMode="auto">
          <a:xfrm>
            <a:off x="5075238" y="32813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>
            <a:off x="5938838" y="2994025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>
            <a:off x="5938838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3" name="Line 21"/>
          <p:cNvSpPr>
            <a:spLocks noChangeShapeType="1"/>
          </p:cNvSpPr>
          <p:nvPr/>
        </p:nvSpPr>
        <p:spPr bwMode="auto">
          <a:xfrm>
            <a:off x="6802438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4" name="Line 22"/>
          <p:cNvSpPr>
            <a:spLocks noChangeShapeType="1"/>
          </p:cNvSpPr>
          <p:nvPr/>
        </p:nvSpPr>
        <p:spPr bwMode="auto">
          <a:xfrm>
            <a:off x="6802438" y="32813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5" name="Line 23"/>
          <p:cNvSpPr>
            <a:spLocks noChangeShapeType="1"/>
          </p:cNvSpPr>
          <p:nvPr/>
        </p:nvSpPr>
        <p:spPr bwMode="auto">
          <a:xfrm>
            <a:off x="7667625" y="2994025"/>
            <a:ext cx="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6" name="Line 24"/>
          <p:cNvSpPr>
            <a:spLocks noChangeShapeType="1"/>
          </p:cNvSpPr>
          <p:nvPr/>
        </p:nvSpPr>
        <p:spPr bwMode="auto">
          <a:xfrm>
            <a:off x="7667625" y="2994025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7" name="Freeform 25"/>
          <p:cNvSpPr>
            <a:spLocks/>
          </p:cNvSpPr>
          <p:nvPr/>
        </p:nvSpPr>
        <p:spPr bwMode="auto">
          <a:xfrm>
            <a:off x="4067175" y="4073525"/>
            <a:ext cx="288925" cy="287338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8" name="Freeform 26"/>
          <p:cNvSpPr>
            <a:spLocks/>
          </p:cNvSpPr>
          <p:nvPr/>
        </p:nvSpPr>
        <p:spPr bwMode="auto">
          <a:xfrm>
            <a:off x="5795963" y="4073525"/>
            <a:ext cx="288925" cy="287338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39" name="Freeform 27"/>
          <p:cNvSpPr>
            <a:spLocks/>
          </p:cNvSpPr>
          <p:nvPr/>
        </p:nvSpPr>
        <p:spPr bwMode="auto">
          <a:xfrm>
            <a:off x="7523163" y="4073525"/>
            <a:ext cx="288925" cy="287338"/>
          </a:xfrm>
          <a:custGeom>
            <a:avLst/>
            <a:gdLst>
              <a:gd name="T0" fmla="*/ 0 w 182"/>
              <a:gd name="T1" fmla="*/ 2147483647 h 181"/>
              <a:gd name="T2" fmla="*/ 2147483647 w 182"/>
              <a:gd name="T3" fmla="*/ 0 h 181"/>
              <a:gd name="T4" fmla="*/ 2147483647 w 182"/>
              <a:gd name="T5" fmla="*/ 0 h 181"/>
              <a:gd name="T6" fmla="*/ 2147483647 w 182"/>
              <a:gd name="T7" fmla="*/ 2147483647 h 181"/>
              <a:gd name="T8" fmla="*/ 2147483647 w 182"/>
              <a:gd name="T9" fmla="*/ 2147483647 h 181"/>
              <a:gd name="T10" fmla="*/ 2147483647 w 182"/>
              <a:gd name="T11" fmla="*/ 2147483647 h 181"/>
              <a:gd name="T12" fmla="*/ 0 w 182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0" name="Line 28"/>
          <p:cNvSpPr>
            <a:spLocks noChangeShapeType="1"/>
          </p:cNvSpPr>
          <p:nvPr/>
        </p:nvSpPr>
        <p:spPr bwMode="auto">
          <a:xfrm>
            <a:off x="2195513" y="4505325"/>
            <a:ext cx="5903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1" name="Line 29"/>
          <p:cNvSpPr>
            <a:spLocks noChangeShapeType="1"/>
          </p:cNvSpPr>
          <p:nvPr/>
        </p:nvSpPr>
        <p:spPr bwMode="auto">
          <a:xfrm flipV="1">
            <a:off x="2195513" y="2849563"/>
            <a:ext cx="0" cy="165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2" name="Text Box 30"/>
          <p:cNvSpPr txBox="1">
            <a:spLocks noChangeArrowheads="1"/>
          </p:cNvSpPr>
          <p:nvPr/>
        </p:nvSpPr>
        <p:spPr bwMode="auto">
          <a:xfrm>
            <a:off x="539750" y="2998788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时钟 (循环)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8943" name="Text Box 31"/>
          <p:cNvSpPr txBox="1">
            <a:spLocks noChangeArrowheads="1"/>
          </p:cNvSpPr>
          <p:nvPr/>
        </p:nvSpPr>
        <p:spPr bwMode="auto">
          <a:xfrm>
            <a:off x="539750" y="3430588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数据传送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和计算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8944" name="Text Box 32"/>
          <p:cNvSpPr txBox="1">
            <a:spLocks noChangeArrowheads="1"/>
          </p:cNvSpPr>
          <p:nvPr/>
        </p:nvSpPr>
        <p:spPr bwMode="auto">
          <a:xfrm>
            <a:off x="539750" y="4078288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更新状态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2771775" y="2705100"/>
            <a:ext cx="1150938" cy="144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ea typeface="宋体" panose="02010600030101010101" pitchFamily="2" charset="-122"/>
            </a:endParaRPr>
          </a:p>
        </p:txBody>
      </p:sp>
      <p:sp>
        <p:nvSpPr>
          <p:cNvPr id="38946" name="Text Box 34"/>
          <p:cNvSpPr txBox="1">
            <a:spLocks noChangeArrowheads="1"/>
          </p:cNvSpPr>
          <p:nvPr/>
        </p:nvSpPr>
        <p:spPr bwMode="auto">
          <a:xfrm>
            <a:off x="2698750" y="2565400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时钟周期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42019" name="Rectangle 35"/>
          <p:cNvSpPr>
            <a:spLocks noChangeArrowheads="1"/>
          </p:cNvSpPr>
          <p:nvPr/>
        </p:nvSpPr>
        <p:spPr bwMode="auto">
          <a:xfrm>
            <a:off x="1182688" y="4581525"/>
            <a:ext cx="77724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时钟频率 (速率): 每秒循环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例如, 4.0 ghz = 4000MHz = 4.0GHz</a:t>
            </a:r>
            <a:r>
              <a:rPr lang="en-US" altLang="zh-CN" baseline="30000">
                <a:ea typeface="宋体" panose="02010600030101010101" pitchFamily="2" charset="-122"/>
              </a:rPr>
              <a:t>9</a:t>
            </a:r>
            <a:r>
              <a:rPr lang="en-US" altLang="zh-CN">
                <a:ea typeface="宋体" panose="02010600030101010101" pitchFamily="2" charset="-122"/>
              </a:rPr>
              <a:t>赫兹</a:t>
            </a:r>
          </a:p>
          <a:p>
            <a:pPr eaLnBrk="1" hangingPunct="1"/>
            <a:r>
              <a:rPr lang="en-US" altLang="zh-CN" sz="2400">
                <a:ea typeface="宋体" panose="02010600030101010101" pitchFamily="2" charset="-122"/>
              </a:rPr>
              <a:t>时钟周期: 时钟周期的持续时间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例如, 250ps = 0.25 ns = 250x10</a:t>
            </a:r>
            <a:r>
              <a:rPr lang="en-US" altLang="zh-CN" baseline="30000">
                <a:ea typeface="宋体" panose="02010600030101010101" pitchFamily="2" charset="-122"/>
              </a:rPr>
              <a:t>–12</a:t>
            </a:r>
            <a:r>
              <a:rPr lang="en-US" altLang="zh-CN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38948" name="Freeform 36"/>
          <p:cNvSpPr>
            <a:spLocks/>
          </p:cNvSpPr>
          <p:nvPr/>
        </p:nvSpPr>
        <p:spPr bwMode="auto">
          <a:xfrm>
            <a:off x="4211638" y="3568700"/>
            <a:ext cx="1727200" cy="287338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49" name="Freeform 37"/>
          <p:cNvSpPr>
            <a:spLocks/>
          </p:cNvSpPr>
          <p:nvPr/>
        </p:nvSpPr>
        <p:spPr bwMode="auto">
          <a:xfrm>
            <a:off x="2482850" y="3568700"/>
            <a:ext cx="1727200" cy="287338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50" name="Freeform 38"/>
          <p:cNvSpPr>
            <a:spLocks/>
          </p:cNvSpPr>
          <p:nvPr/>
        </p:nvSpPr>
        <p:spPr bwMode="auto">
          <a:xfrm>
            <a:off x="5938838" y="3568700"/>
            <a:ext cx="1727200" cy="287338"/>
          </a:xfrm>
          <a:custGeom>
            <a:avLst/>
            <a:gdLst>
              <a:gd name="T0" fmla="*/ 0 w 1088"/>
              <a:gd name="T1" fmla="*/ 2147483647 h 181"/>
              <a:gd name="T2" fmla="*/ 2147483647 w 1088"/>
              <a:gd name="T3" fmla="*/ 0 h 181"/>
              <a:gd name="T4" fmla="*/ 2147483647 w 1088"/>
              <a:gd name="T5" fmla="*/ 0 h 181"/>
              <a:gd name="T6" fmla="*/ 2147483647 w 1088"/>
              <a:gd name="T7" fmla="*/ 2147483647 h 181"/>
              <a:gd name="T8" fmla="*/ 2147483647 w 1088"/>
              <a:gd name="T9" fmla="*/ 2147483647 h 181"/>
              <a:gd name="T10" fmla="*/ 2147483647 w 1088"/>
              <a:gd name="T11" fmla="*/ 2147483647 h 181"/>
              <a:gd name="T12" fmla="*/ 0 w 1088"/>
              <a:gd name="T13" fmla="*/ 2147483647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C594284B-DCE9-4A7F-A36D-562BF0D797F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 时间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性能得到改善。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减少时钟周期的数量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提高时钟速率</a:t>
            </a:r>
          </a:p>
        </p:txBody>
      </p:sp>
      <p:graphicFrame>
        <p:nvGraphicFramePr>
          <p:cNvPr id="39941" name="Object 4"/>
          <p:cNvGraphicFramePr>
            <a:graphicFrameLocks noChangeAspect="1"/>
          </p:cNvGraphicFramePr>
          <p:nvPr/>
        </p:nvGraphicFramePr>
        <p:xfrm>
          <a:off x="1036638" y="1428750"/>
          <a:ext cx="7459662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4" imgW="3390900" imgH="660400" progId="Equation.3">
                  <p:embed/>
                </p:oleObj>
              </mc:Choice>
              <mc:Fallback>
                <p:oleObj name="Equation" r:id="rId4" imgW="33909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428750"/>
                        <a:ext cx="7459662" cy="145256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5C8E6D88-9145-4CA2-AA7F-5D5BF181C7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 时间示例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计算机 A:2ghz 时钟, 10秒 CPU 时间</a:t>
            </a: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设计计算机 B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目标是 6s CPU 时间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可以做更快的时钟, 但导致1.2倍的时钟周期</a:t>
            </a: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计算机 B 时钟必须有多快？</a:t>
            </a:r>
          </a:p>
        </p:txBody>
      </p:sp>
      <p:graphicFrame>
        <p:nvGraphicFramePr>
          <p:cNvPr id="44037" name="Object 4"/>
          <p:cNvGraphicFramePr>
            <a:graphicFrameLocks noChangeAspect="1"/>
          </p:cNvGraphicFramePr>
          <p:nvPr/>
        </p:nvGraphicFramePr>
        <p:xfrm>
          <a:off x="676275" y="3386138"/>
          <a:ext cx="75676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公式" r:id="rId4" imgW="3784600" imgH="1371600" progId="Equation.3">
                  <p:embed/>
                </p:oleObj>
              </mc:Choice>
              <mc:Fallback>
                <p:oleObj name="公式" r:id="rId4" imgW="3784600" imgH="1371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3386138"/>
                        <a:ext cx="7567613" cy="2743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63713" y="6237288"/>
            <a:ext cx="7272337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31E171A-5B2C-4D6C-9D7A-31A624A15A0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zh-CN" sz="1400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指令计数和 CPI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013" y="4113213"/>
            <a:ext cx="7772400" cy="197961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程序的指令计数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由程序、ISA 和编译器决定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每个指令的平均周期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由 CPU 硬件确定</a:t>
            </a:r>
          </a:p>
        </p:txBody>
      </p:sp>
      <p:graphicFrame>
        <p:nvGraphicFramePr>
          <p:cNvPr id="47109" name="Object 4"/>
          <p:cNvGraphicFramePr>
            <a:graphicFrameLocks noChangeAspect="1"/>
          </p:cNvGraphicFramePr>
          <p:nvPr/>
        </p:nvGraphicFramePr>
        <p:xfrm>
          <a:off x="611188" y="2492375"/>
          <a:ext cx="8213725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公式" r:id="rId4" imgW="3733800" imgH="635000" progId="Equation.3">
                  <p:embed/>
                </p:oleObj>
              </mc:Choice>
              <mc:Fallback>
                <p:oleObj name="公式" r:id="rId4" imgW="3733800" imgH="635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492375"/>
                        <a:ext cx="8213725" cy="13938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831850" y="1230313"/>
            <a:ext cx="7772400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pitchFamily="2" charset="-122"/>
              </a:rPr>
              <a:t>包括</a:t>
            </a:r>
            <a:r>
              <a:rPr lang="en-US" altLang="zh-CN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指令数</a:t>
            </a:r>
            <a:r>
              <a:rPr lang="en-US" altLang="zh-CN" kern="0" dirty="0" smtClean="0">
                <a:ea typeface="宋体" pitchFamily="2" charset="-122"/>
              </a:rPr>
              <a:t>程序所需的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E39CD6A9-3297-4083-B61E-75E5D247A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您将学习的内容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AU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如何构建计算机 (并使其更好)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计算机中每个关键组件的简介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控制这些组件的语言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程序如何转换为机器语言</a:t>
            </a:r>
          </a:p>
          <a:p>
            <a:pPr lvl="2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以及硬件如何执行它们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决定程序性能的因素</a:t>
            </a:r>
          </a:p>
          <a:p>
            <a:pPr lvl="2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以及如何改进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硬件设计人员如何提高性能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什么是并行处理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加速器 (NPU、GPU)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43C0DD9A-5014-4FB5-94F5-5B08B609BA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CPI 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假设我们有两个计算机系统: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计算机 A: 周期时间 = 250 ps, CPI = 2。0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计算机 B: 周期时间 = 500, CPI = 1。2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哪一个更快, 有多少？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46085" name="Object 4"/>
          <p:cNvGraphicFramePr>
            <a:graphicFrameLocks noChangeAspect="1"/>
          </p:cNvGraphicFramePr>
          <p:nvPr/>
        </p:nvGraphicFramePr>
        <p:xfrm>
          <a:off x="1066800" y="3141663"/>
          <a:ext cx="7034213" cy="299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4" imgW="3517900" imgH="1498600" progId="Equation.3">
                  <p:embed/>
                </p:oleObj>
              </mc:Choice>
              <mc:Fallback>
                <p:oleObj name="Equation" r:id="rId4" imgW="3517900" imgH="149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141663"/>
                        <a:ext cx="7034213" cy="29972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6" name="AutoShape 5"/>
          <p:cNvSpPr>
            <a:spLocks/>
          </p:cNvSpPr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 更快..。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6087" name="AutoShape 6"/>
          <p:cNvSpPr>
            <a:spLocks/>
          </p:cNvSpPr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...这么多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animBg="1"/>
      <p:bldP spid="4608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9AA8DB27-32FF-4780-B570-40F68A0C6A5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性能摘要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4538" y="3905250"/>
            <a:ext cx="8270875" cy="2403475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性能取决于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算法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编程语言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编译 器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指令集体系结构</a:t>
            </a:r>
            <a:endParaRPr lang="en-AU" altLang="zh-CN" baseline="-25000" smtClean="0">
              <a:ea typeface="宋体" panose="02010600030101010101" pitchFamily="2" charset="-122"/>
            </a:endParaRPr>
          </a:p>
        </p:txBody>
      </p:sp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763588" y="2852738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Equation" r:id="rId4" imgW="3568700" imgH="419100" progId="Equation.3">
                  <p:embed/>
                </p:oleObj>
              </mc:Choice>
              <mc:Fallback>
                <p:oleObj name="Equation" r:id="rId4" imgW="35687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2852738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755650" y="1196975"/>
            <a:ext cx="7772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pitchFamily="2" charset="-122"/>
              </a:rPr>
              <a:t>不同级别的测量</a:t>
            </a:r>
          </a:p>
          <a:p>
            <a:pPr eaLnBrk="1" hangingPunct="1">
              <a:defRPr/>
            </a:pPr>
            <a:r>
              <a:rPr lang="en-US" altLang="zh-CN" kern="0" dirty="0" smtClean="0">
                <a:ea typeface="宋体" pitchFamily="2" charset="-122"/>
              </a:rPr>
              <a:t>组合到每个程序的执行时间 (以秒为单位)</a:t>
            </a:r>
            <a:endParaRPr lang="en-AU" altLang="zh-CN" kern="0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强力墙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575" y="4005263"/>
            <a:ext cx="8270875" cy="2014537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几十年来, 时钟速率和功率都迅速增加</a:t>
            </a: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然后从2004年开始变得平淡无奇</a:t>
            </a: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原因: 动力墙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快速耗尽电池 (智能手机)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巨大的电费 (数据中心)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冷却</a:t>
            </a: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ECEAAC"/>
                </a:solidFill>
                <a:ea typeface="宋体" panose="02010600030101010101" pitchFamily="2" charset="-122"/>
              </a:rPr>
              <a:t>§1.7 力量墙壁</a:t>
            </a:r>
          </a:p>
        </p:txBody>
      </p:sp>
      <p:pic>
        <p:nvPicPr>
          <p:cNvPr id="4506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14425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758C27A6-F56B-4077-95E5-A947136BF55D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在动力墙的盖子下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在基于 cmos 的集成电路技术中</a:t>
            </a:r>
          </a:p>
        </p:txBody>
      </p:sp>
      <p:sp>
        <p:nvSpPr>
          <p:cNvPr id="46085" name="Text Box 4"/>
          <p:cNvSpPr txBox="1">
            <a:spLocks noChangeArrowheads="1"/>
          </p:cNvSpPr>
          <p:nvPr/>
        </p:nvSpPr>
        <p:spPr bwMode="auto">
          <a:xfrm rot="5400000">
            <a:off x="7804150" y="974725"/>
            <a:ext cx="23129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ECEAAC"/>
                </a:solidFill>
                <a:ea typeface="宋体" panose="02010600030101010101" pitchFamily="2" charset="-122"/>
              </a:rPr>
              <a:t>§1.7 力量墙壁</a:t>
            </a:r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939800" y="1976438"/>
          <a:ext cx="7866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公式" r:id="rId4" imgW="3568700" imgH="241300" progId="Equation.3">
                  <p:embed/>
                </p:oleObj>
              </mc:Choice>
              <mc:Fallback>
                <p:oleObj name="公式" r:id="rId4" imgW="35687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976438"/>
                        <a:ext cx="7866063" cy="5302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3" name="AutoShape 7"/>
          <p:cNvSpPr>
            <a:spLocks/>
          </p:cNvSpPr>
          <p:nvPr/>
        </p:nvSpPr>
        <p:spPr bwMode="auto">
          <a:xfrm>
            <a:off x="7740650" y="285273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lang="en-AU" altLang="zh-CN" sz="1800">
                <a:solidFill>
                  <a:srgbClr val="000000"/>
                </a:solidFill>
                <a:ea typeface="宋体" panose="02010600030101010101" pitchFamily="2" charset="-122"/>
              </a:rPr>
              <a:t>300元</a:t>
            </a:r>
          </a:p>
        </p:txBody>
      </p:sp>
      <p:sp>
        <p:nvSpPr>
          <p:cNvPr id="50184" name="AutoShape 8"/>
          <p:cNvSpPr>
            <a:spLocks/>
          </p:cNvSpPr>
          <p:nvPr/>
        </p:nvSpPr>
        <p:spPr bwMode="auto">
          <a:xfrm>
            <a:off x="2051050" y="285273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t>X</a:t>
            </a:r>
            <a:r>
              <a:rPr lang="en-AU" altLang="zh-CN" sz="1800">
                <a:solidFill>
                  <a:srgbClr val="000000"/>
                </a:solidFill>
                <a:ea typeface="宋体" panose="02010600030101010101" pitchFamily="2" charset="-122"/>
              </a:rPr>
              <a:t>30</a:t>
            </a:r>
          </a:p>
        </p:txBody>
      </p:sp>
      <p:sp>
        <p:nvSpPr>
          <p:cNvPr id="50185" name="AutoShape 9"/>
          <p:cNvSpPr>
            <a:spLocks/>
          </p:cNvSpPr>
          <p:nvPr/>
        </p:nvSpPr>
        <p:spPr bwMode="auto">
          <a:xfrm>
            <a:off x="5867400" y="2852738"/>
            <a:ext cx="1368425" cy="403225"/>
          </a:xfrm>
          <a:prstGeom prst="borderCallout1">
            <a:avLst>
              <a:gd name="adj1" fmla="val 28347"/>
              <a:gd name="adj2" fmla="val -6227"/>
              <a:gd name="adj3" fmla="val -81495"/>
              <a:gd name="adj4" fmla="val -2775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00"/>
                </a:solidFill>
                <a:ea typeface="宋体" panose="02010600030101010101" pitchFamily="2" charset="-122"/>
              </a:rPr>
              <a:t>4-5V→1V</a:t>
            </a:r>
            <a:endParaRPr lang="en-AU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916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378200"/>
            <a:ext cx="690562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3" grpId="0" animBg="1"/>
      <p:bldP spid="50184" grpId="0" animBg="1"/>
      <p:bldP spid="5018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682750" y="6499225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8A33B810-7641-4B3C-814F-DF30C27D80DB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降低功耗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假设一个新的 CPU 有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旧 CPU 的电容负载的85%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15% 电压和15% 的频率降低</a:t>
            </a:r>
          </a:p>
        </p:txBody>
      </p:sp>
      <p:graphicFrame>
        <p:nvGraphicFramePr>
          <p:cNvPr id="52229" name="Object 4"/>
          <p:cNvGraphicFramePr>
            <a:graphicFrameLocks noChangeAspect="1"/>
          </p:cNvGraphicFramePr>
          <p:nvPr/>
        </p:nvGraphicFramePr>
        <p:xfrm>
          <a:off x="1187450" y="2924175"/>
          <a:ext cx="75612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2" name="Equation" r:id="rId4" imgW="3784600" imgH="469900" progId="Equation.3">
                  <p:embed/>
                </p:oleObj>
              </mc:Choice>
              <mc:Fallback>
                <p:oleObj name="Equation" r:id="rId4" imgW="3784600" imgH="469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924175"/>
                        <a:ext cx="75612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5"/>
          <p:cNvSpPr>
            <a:spLocks noChangeArrowheads="1"/>
          </p:cNvSpPr>
          <p:nvPr/>
        </p:nvSpPr>
        <p:spPr bwMode="auto">
          <a:xfrm>
            <a:off x="684213" y="3933825"/>
            <a:ext cx="8270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ECEAAC"/>
              </a:buClr>
            </a:pPr>
            <a:r>
              <a:rPr lang="en-AU" altLang="zh-CN" sz="3200">
                <a:solidFill>
                  <a:srgbClr val="000000"/>
                </a:solidFill>
                <a:ea typeface="宋体" panose="02010600030101010101" pitchFamily="2" charset="-122"/>
              </a:rPr>
              <a:t>动力墙的挑战</a:t>
            </a:r>
          </a:p>
          <a:p>
            <a:pPr lvl="1">
              <a:buClr>
                <a:srgbClr val="91AFBF"/>
              </a:buClr>
            </a:pPr>
            <a:r>
              <a:rPr lang="en-AU" altLang="zh-CN" sz="2800">
                <a:solidFill>
                  <a:srgbClr val="000000"/>
                </a:solidFill>
                <a:ea typeface="宋体" panose="02010600030101010101" pitchFamily="2" charset="-122"/>
              </a:rPr>
              <a:t>我们不能再降低电压了</a:t>
            </a:r>
          </a:p>
          <a:p>
            <a:pPr lvl="1">
              <a:buClr>
                <a:srgbClr val="91AFBF"/>
              </a:buClr>
            </a:pPr>
            <a:r>
              <a:rPr lang="en-AU" altLang="zh-CN" sz="2800">
                <a:solidFill>
                  <a:srgbClr val="000000"/>
                </a:solidFill>
                <a:ea typeface="宋体" panose="02010600030101010101" pitchFamily="2" charset="-122"/>
              </a:rPr>
              <a:t>我们不能把时钟速度降低太多</a:t>
            </a:r>
          </a:p>
          <a:p>
            <a:pPr lvl="1">
              <a:buClr>
                <a:srgbClr val="91AFBF"/>
              </a:buClr>
            </a:pPr>
            <a:r>
              <a:rPr lang="en-AU" altLang="zh-CN" sz="2800">
                <a:solidFill>
                  <a:srgbClr val="000000"/>
                </a:solidFill>
                <a:ea typeface="宋体" panose="02010600030101010101" pitchFamily="2" charset="-122"/>
              </a:rPr>
              <a:t>电容负载是相对即时的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F8B1DB62-D78C-42BD-9A20-CBAC7D782E5A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单处理器性能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 rot="5400000">
            <a:off x="6163469" y="2613819"/>
            <a:ext cx="55943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ECEAAC"/>
                </a:solidFill>
                <a:ea typeface="宋体" panose="02010600030101010101" pitchFamily="2" charset="-122"/>
              </a:rPr>
              <a:t>§1.8 海的变化: 切换到多处理器</a:t>
            </a:r>
          </a:p>
        </p:txBody>
      </p:sp>
      <p:pic>
        <p:nvPicPr>
          <p:cNvPr id="4813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36838"/>
            <a:ext cx="6783387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1727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ECEAAC"/>
              </a:buClr>
              <a:defRPr/>
            </a:pPr>
            <a:r>
              <a:rPr lang="en-AU" altLang="zh-CN" kern="0" dirty="0" smtClean="0">
                <a:solidFill>
                  <a:srgbClr val="000000"/>
                </a:solidFill>
                <a:ea typeface="宋体" pitchFamily="2" charset="-122"/>
              </a:rPr>
              <a:t>撞上动力墙, 需要一种新的方式</a:t>
            </a:r>
          </a:p>
          <a:p>
            <a:pPr eaLnBrk="1" hangingPunct="1">
              <a:buClr>
                <a:srgbClr val="ECEAAC"/>
              </a:buClr>
              <a:defRPr/>
            </a:pPr>
            <a:r>
              <a:rPr lang="en-AU" altLang="zh-CN" kern="0" dirty="0" smtClean="0">
                <a:solidFill>
                  <a:srgbClr val="000000"/>
                </a:solidFill>
                <a:ea typeface="宋体" pitchFamily="2" charset="-122"/>
              </a:rPr>
              <a:t>解决方案: 多核 CPU</a:t>
            </a:r>
          </a:p>
          <a:p>
            <a:pPr eaLnBrk="1" hangingPunct="1">
              <a:buClr>
                <a:srgbClr val="ECEAAC"/>
              </a:buClr>
              <a:defRPr/>
            </a:pPr>
            <a:r>
              <a:rPr lang="en-AU" altLang="zh-CN" kern="0" dirty="0" smtClean="0">
                <a:solidFill>
                  <a:srgbClr val="000000"/>
                </a:solidFill>
                <a:ea typeface="宋体" pitchFamily="2" charset="-122"/>
              </a:rPr>
              <a:t>截至 2006年, 所有供应商都出货了多核 CPU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AB595E07-B3E3-4567-9716-D5AA747B0E52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多处理器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多核微处理器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每个芯片/cpu 多个处理器</a:t>
            </a:r>
          </a:p>
          <a:p>
            <a:pPr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在单核时代, 您的节目的性能每18个月翻一番,</a:t>
            </a:r>
            <a:r>
              <a:rPr lang="en-AU" altLang="zh-CN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自动</a:t>
            </a:r>
          </a:p>
          <a:p>
            <a:pPr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在多核时代, 免费午餐已经结束</a:t>
            </a:r>
          </a:p>
          <a:p>
            <a:pPr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多核需要明确的并行编程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程序员需要重写他们的程序</a:t>
            </a:r>
          </a:p>
          <a:p>
            <a:pPr lvl="1" eaLnBrk="1" hangingPunct="1">
              <a:defRPr/>
            </a:pPr>
            <a:r>
              <a:rPr lang="en-AU" altLang="zh-CN" dirty="0" smtClean="0">
                <a:ea typeface="宋体" pitchFamily="2" charset="-122"/>
              </a:rPr>
              <a:t>优化通信和同步</a:t>
            </a:r>
          </a:p>
        </p:txBody>
      </p:sp>
      <p:pic>
        <p:nvPicPr>
          <p:cNvPr id="54277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4076700"/>
            <a:ext cx="1981200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47FE315A-A2DF-4DBC-954C-4E67C4E97DBA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SPEC CPU 基准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96975"/>
            <a:ext cx="8270875" cy="43195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为帮助普通用户衡量性能而设置的程序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由多家计算机供应商支持的一组标准基准</a:t>
            </a:r>
          </a:p>
          <a:p>
            <a:r>
              <a:rPr lang="en-US" altLang="zh-CN" smtClean="0">
                <a:ea typeface="宋体" panose="02010600030101010101" pitchFamily="2" charset="-122"/>
              </a:rPr>
              <a:t>短的</a:t>
            </a:r>
            <a:r>
              <a:rPr lang="en-US" altLang="zh-CN" i="1" smtClean="0">
                <a:ea typeface="宋体" panose="02010600030101010101" pitchFamily="2" charset="-122"/>
              </a:rPr>
              <a:t>系统性能评估合作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用于衡量性能的程序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基准的 CPU, I-O, Web, 电源..。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55CD12AA-2FA0-4F8A-A48B-88136C4F53DD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英特尔酷睿 i7 上的 CINT2006</a:t>
            </a: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830580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4479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ECEAAC"/>
              </a:buClr>
              <a:defRPr/>
            </a:pPr>
            <a:r>
              <a:rPr lang="en-AU" altLang="zh-CN" kern="0" dirty="0" smtClean="0">
                <a:solidFill>
                  <a:srgbClr val="000000"/>
                </a:solidFill>
                <a:ea typeface="宋体" pitchFamily="2" charset="-122"/>
              </a:rPr>
              <a:t>SPEC 整数基准及其执行时间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EC69589D-684F-46CE-A694-33669ADA477C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938"/>
            <a:ext cx="8259762" cy="646112"/>
          </a:xfrm>
        </p:spPr>
        <p:txBody>
          <a:bodyPr/>
          <a:lstStyle/>
          <a:p>
            <a:pPr eaLnBrk="1" hangingPunct="1"/>
            <a:r>
              <a:rPr lang="en-AU" altLang="zh-CN" sz="3600" smtClean="0">
                <a:ea typeface="宋体" panose="02010600030101010101" pitchFamily="2" charset="-122"/>
              </a:rPr>
              <a:t>Xhyon X5650 的 SPECpower_ssj2008</a:t>
            </a:r>
          </a:p>
        </p:txBody>
      </p:sp>
      <p:pic>
        <p:nvPicPr>
          <p:cNvPr id="52228" name="Picture 1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3" y="2519363"/>
            <a:ext cx="669607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44792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Clr>
                <a:srgbClr val="ECEAAC"/>
              </a:buClr>
              <a:defRPr/>
            </a:pPr>
            <a:r>
              <a:rPr lang="en-AU" altLang="zh-CN" sz="2400" kern="0" dirty="0" smtClean="0">
                <a:solidFill>
                  <a:srgbClr val="000000"/>
                </a:solidFill>
                <a:ea typeface="宋体" pitchFamily="2" charset="-122"/>
              </a:rPr>
              <a:t>测量能源和电力的基准</a:t>
            </a:r>
          </a:p>
          <a:p>
            <a:pPr eaLnBrk="1" hangingPunct="1">
              <a:buClr>
                <a:srgbClr val="ECEAAC"/>
              </a:buClr>
              <a:defRPr/>
            </a:pPr>
            <a:r>
              <a:rPr lang="en-AU" altLang="zh-CN" sz="2400" kern="0" dirty="0" smtClean="0">
                <a:solidFill>
                  <a:srgbClr val="000000"/>
                </a:solidFill>
                <a:ea typeface="宋体" pitchFamily="2" charset="-122"/>
              </a:rPr>
              <a:t>报告不同工作负载级别的消耗情况, 分为10% 的增量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395288" y="3357563"/>
            <a:ext cx="8259762" cy="708025"/>
          </a:xfrm>
        </p:spPr>
        <p:txBody>
          <a:bodyPr/>
          <a:lstStyle/>
          <a:p>
            <a:pPr algn="ctr"/>
            <a:r>
              <a:rPr lang="en-US" altLang="zh-CN" smtClean="0">
                <a:ea typeface="宋体" panose="02010600030101010101" pitchFamily="2" charset="-122"/>
              </a:rPr>
              <a:t>问题？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408D6B12-986F-4732-BB2E-592E814639DB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影响工作的关键部件。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算法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确定执行的操作数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编程语言、编译器、体系结构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确定每个操作执行的机器指令数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处理器和内存系统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确定执行指令的速度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Ito 系统 (包括操作系统)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确定 ito 操作执行速度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D52D5239-464E-4353-B525-16FD73E1BB01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Amdahl 定律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7225" cy="1439862"/>
          </a:xfrm>
        </p:spPr>
        <p:txBody>
          <a:bodyPr/>
          <a:lstStyle/>
          <a:p>
            <a:pPr>
              <a:defRPr/>
            </a:pP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(陷阱)</a:t>
            </a:r>
            <a:r>
              <a:rPr lang="en-US" altLang="zh-CN" dirty="0" smtClean="0">
                <a:ea typeface="宋体" pitchFamily="2" charset="-122"/>
              </a:rPr>
              <a:t> </a:t>
            </a:r>
            <a:r>
              <a:rPr lang="en-US" altLang="zh-CN" sz="2400" dirty="0"/>
              <a:t>期待着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一个方面的改进</a:t>
            </a:r>
            <a:r>
              <a:rPr lang="en-US" altLang="zh-CN" sz="2400" dirty="0"/>
              <a:t>一台计算机</a:t>
            </a: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增加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整体性能</a:t>
            </a:r>
            <a:r>
              <a:rPr lang="en-US" altLang="zh-CN" sz="2400" dirty="0"/>
              <a:t>由与改进的大小成比例的金额</a:t>
            </a:r>
            <a:r>
              <a:rPr lang="en-US" altLang="zh-CN" sz="2400" dirty="0" smtClean="0"/>
              <a:t>.</a:t>
            </a:r>
          </a:p>
          <a:p>
            <a:pPr>
              <a:defRPr/>
            </a:pPr>
            <a:endParaRPr lang="en-US" altLang="zh-CN" sz="2400" dirty="0">
              <a:ea typeface="宋体" pitchFamily="2" charset="-122"/>
              <a:sym typeface="Wingdings" pitchFamily="2" charset="2"/>
            </a:endParaRPr>
          </a:p>
          <a:p>
            <a:pPr>
              <a:defRPr/>
            </a:pPr>
            <a:r>
              <a:rPr lang="en-US" altLang="zh-CN" sz="2400" dirty="0" smtClean="0">
                <a:ea typeface="宋体" pitchFamily="2" charset="-122"/>
                <a:sym typeface="Wingdings" pitchFamily="2" charset="2"/>
              </a:rPr>
              <a:t>例子：</a:t>
            </a:r>
            <a:r>
              <a:rPr lang="en-US" altLang="zh-CN" sz="2000" dirty="0"/>
              <a:t>假设一个程序在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100元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秒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上</a:t>
            </a:r>
            <a:r>
              <a:rPr lang="en-US" altLang="zh-CN" sz="2000" dirty="0" smtClean="0"/>
              <a:t>一台计算机</a:t>
            </a:r>
            <a:r>
              <a:rPr lang="en-US" altLang="zh-CN" sz="2000" dirty="0"/>
              <a:t>, 与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乘法运算</a:t>
            </a:r>
            <a:r>
              <a:rPr lang="en-US" altLang="zh-CN" sz="2000" dirty="0"/>
              <a:t>负责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80</a:t>
            </a:r>
            <a:r>
              <a:rPr lang="en-US" altLang="zh-CN" sz="2000" dirty="0"/>
              <a:t> 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秒</a:t>
            </a:r>
            <a:r>
              <a:rPr lang="en-US" altLang="zh-CN" sz="2000" dirty="0"/>
              <a:t>的</a:t>
            </a:r>
            <a:r>
              <a:rPr lang="en-US" altLang="zh-CN" sz="2000" dirty="0" smtClean="0"/>
              <a:t>这一次</a:t>
            </a:r>
            <a:r>
              <a:rPr lang="en-US" altLang="zh-CN" sz="2000" dirty="0"/>
              <a:t>.我得多少钱？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提高</a:t>
            </a:r>
            <a:r>
              <a:rPr lang="en-US" altLang="zh-CN" sz="2000" dirty="0"/>
              <a:t>的速度</a:t>
            </a:r>
            <a:r>
              <a:rPr lang="en-US" altLang="zh-CN" sz="2000" dirty="0" smtClean="0"/>
              <a:t>乘法</a:t>
            </a:r>
            <a:r>
              <a:rPr lang="en-US" altLang="zh-CN" sz="2000" dirty="0"/>
              <a:t>如果我想</a:t>
            </a:r>
            <a:r>
              <a:rPr lang="en-US" altLang="zh-CN" sz="2000" dirty="0" smtClean="0"/>
              <a:t>我的程序</a:t>
            </a:r>
            <a:r>
              <a:rPr lang="en-US" altLang="zh-CN" sz="2000" dirty="0"/>
              <a:t>运行</a:t>
            </a:r>
            <a:r>
              <a:rPr lang="en-US" altLang="zh-CN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五</a:t>
            </a:r>
            <a:r>
              <a:rPr lang="en-US" altLang="zh-C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速度更快</a:t>
            </a:r>
            <a:r>
              <a:rPr lang="en-US" altLang="zh-CN" sz="2000" dirty="0"/>
              <a:t>?</a:t>
            </a:r>
            <a:endParaRPr lang="en-US" altLang="zh-CN" sz="2000" dirty="0" smtClean="0">
              <a:ea typeface="宋体" pitchFamily="2" charset="-122"/>
              <a:sym typeface="Wingdings" pitchFamily="2" charset="2"/>
            </a:endParaRPr>
          </a:p>
        </p:txBody>
      </p:sp>
      <p:sp>
        <p:nvSpPr>
          <p:cNvPr id="54277" name="Text Box 4"/>
          <p:cNvSpPr txBox="1">
            <a:spLocks noChangeArrowheads="1"/>
          </p:cNvSpPr>
          <p:nvPr/>
        </p:nvSpPr>
        <p:spPr bwMode="auto">
          <a:xfrm rot="5400000">
            <a:off x="7496175" y="1279525"/>
            <a:ext cx="292893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ECEAAC"/>
                </a:solidFill>
                <a:ea typeface="宋体" panose="02010600030101010101" pitchFamily="2" charset="-122"/>
              </a:rPr>
              <a:t>§1.10 误区和陷阱</a:t>
            </a:r>
          </a:p>
        </p:txBody>
      </p:sp>
      <p:graphicFrame>
        <p:nvGraphicFramePr>
          <p:cNvPr id="58374" name="Object 5"/>
          <p:cNvGraphicFramePr>
            <a:graphicFrameLocks noChangeAspect="1"/>
          </p:cNvGraphicFramePr>
          <p:nvPr/>
        </p:nvGraphicFramePr>
        <p:xfrm>
          <a:off x="6875463" y="4508500"/>
          <a:ext cx="1730375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4" imgW="863225" imgH="393529" progId="Equation.3">
                  <p:embed/>
                </p:oleObj>
              </mc:Choice>
              <mc:Fallback>
                <p:oleObj name="Equation" r:id="rId4" imgW="863225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4508500"/>
                        <a:ext cx="1730375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7"/>
          <p:cNvGraphicFramePr>
            <a:graphicFrameLocks noChangeAspect="1"/>
          </p:cNvGraphicFramePr>
          <p:nvPr/>
        </p:nvGraphicFramePr>
        <p:xfrm>
          <a:off x="1042988" y="4437063"/>
          <a:ext cx="528796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6" imgW="2641600" imgH="419100" progId="Equation.3">
                  <p:embed/>
                </p:oleObj>
              </mc:Choice>
              <mc:Fallback>
                <p:oleObj name="Equation" r:id="rId6" imgW="2641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437063"/>
                        <a:ext cx="5287962" cy="8397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4050" y="5516563"/>
            <a:ext cx="8277225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ECEAAC"/>
              </a:buClr>
              <a:defRPr/>
            </a:pPr>
            <a:r>
              <a:rPr lang="en-US" altLang="zh-CN" sz="2000" kern="0" dirty="0" smtClean="0">
                <a:solidFill>
                  <a:srgbClr val="000000"/>
                </a:solidFill>
                <a:sym typeface="Wingdings" pitchFamily="2" charset="2"/>
              </a:rPr>
              <a:t>安达尔定律告诉我们: 没有多少东西可以让我们提高乘法, 实现性能的5倍</a:t>
            </a:r>
            <a:endParaRPr lang="en-US" altLang="zh-CN" sz="2000" kern="0" dirty="0" smtClean="0">
              <a:solidFill>
                <a:srgbClr val="000000"/>
              </a:solidFill>
              <a:ea typeface="宋体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solidFill>
                  <a:srgbClr val="000000"/>
                </a:solidFill>
              </a:rPr>
              <a:t>第1章-计算机抽象与技术--</a:t>
            </a:r>
            <a:fld id="{C1FF2E6C-41F0-4B4C-AB86-26C9F7AD1468}" type="slidenum">
              <a:rPr lang="en-AU" altLang="zh-CN" sz="140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结束语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性能正在提高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由于底层技术开发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抽象的层次层次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在硬件和软件中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指令集体系结构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硬件/软件界面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执行时间: 最佳性能度量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权力是一个限制因素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使用并行性来提高性能</a:t>
            </a:r>
          </a:p>
        </p:txBody>
      </p:sp>
      <p:sp>
        <p:nvSpPr>
          <p:cNvPr id="55301" name="Text Box 4"/>
          <p:cNvSpPr txBox="1">
            <a:spLocks noChangeArrowheads="1"/>
          </p:cNvSpPr>
          <p:nvPr/>
        </p:nvSpPr>
        <p:spPr bwMode="auto">
          <a:xfrm rot="5400000">
            <a:off x="7554119" y="1223169"/>
            <a:ext cx="2813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ECEAAC"/>
                </a:solidFill>
                <a:ea typeface="宋体" panose="02010600030101010101" pitchFamily="2" charset="-122"/>
              </a:rPr>
              <a:t>§1.9 总结发言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395288" y="3357563"/>
            <a:ext cx="8259762" cy="708025"/>
          </a:xfrm>
        </p:spPr>
        <p:txBody>
          <a:bodyPr/>
          <a:lstStyle/>
          <a:p>
            <a:pPr algn="ctr"/>
            <a:r>
              <a:rPr lang="en-US" altLang="zh-CN" smtClean="0">
                <a:ea typeface="宋体" panose="02010600030101010101" pitchFamily="2" charset="-122"/>
              </a:rPr>
              <a:t>问题？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395288" y="3357563"/>
            <a:ext cx="8259762" cy="708025"/>
          </a:xfrm>
        </p:spPr>
        <p:txBody>
          <a:bodyPr/>
          <a:lstStyle/>
          <a:p>
            <a:pPr algn="ctr"/>
            <a:r>
              <a:rPr lang="en-US" altLang="zh-CN" smtClean="0">
                <a:ea typeface="宋体" panose="02010600030101010101" pitchFamily="2" charset="-122"/>
              </a:rPr>
              <a:t>备份</a:t>
            </a:r>
            <a:endParaRPr lang="zh-CN" altLang="en-US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4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7DD16FE2-950E-4013-BE48-3A781878884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触 屏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125538"/>
            <a:ext cx="4057650" cy="51117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取代键盘和鼠标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电阻和电容类型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大多数平板电脑、智能手机都使用电容式</a:t>
            </a:r>
          </a:p>
          <a:p>
            <a:pPr lvl="1" eaLnBrk="1" hangingPunct="1"/>
            <a:r>
              <a:rPr lang="en-GB" altLang="zh-CN" smtClean="0">
                <a:ea typeface="宋体" panose="02010600030101010101" pitchFamily="2" charset="-122"/>
              </a:rPr>
              <a:t>电容式允许同时进行多次接触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58373" name="Picture 14" descr="http://wrtassoc.com/wp-content/uploads/2010/01/iPad-w-hand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844675"/>
            <a:ext cx="33623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D570DA90-EA7D-4E7D-A34F-8B978B4BB87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透过镜子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液晶屏: 图片元素 (像素)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帧缓冲区内存的镜像内容</a:t>
            </a:r>
          </a:p>
        </p:txBody>
      </p:sp>
      <p:pic>
        <p:nvPicPr>
          <p:cNvPr id="59397" name="Picture 6" descr="f01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6838"/>
            <a:ext cx="62484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400C4877-C94F-4E3D-A94E-FEAFCECD4CA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抽象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00213"/>
            <a:ext cx="8270875" cy="453707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抽象帮助我们处理复杂性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隐藏较低级别的详细信息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指令集体系结构 (ISA)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硬件/软件界面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应用程序二进制接口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ISA 加系统软件接口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实现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基础和接口的详细信息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684213" y="1187450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大图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55D657CC-1121-4F14-8F2D-55ADDAE342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更多详细信息的消费物价指数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如果不同的指令类采用不同数量的周期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61445" name="Object 4"/>
          <p:cNvGraphicFramePr>
            <a:graphicFrameLocks noChangeAspect="1"/>
          </p:cNvGraphicFramePr>
          <p:nvPr/>
        </p:nvGraphicFramePr>
        <p:xfrm>
          <a:off x="1436688" y="2420938"/>
          <a:ext cx="64277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2" name="Equation" r:id="rId4" imgW="2921000" imgH="431800" progId="Equation.3">
                  <p:embed/>
                </p:oleObj>
              </mc:Choice>
              <mc:Fallback>
                <p:oleObj name="Equation" r:id="rId4" imgW="29210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688" y="2420938"/>
                        <a:ext cx="6427787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6" name="Rectangle 5"/>
          <p:cNvSpPr>
            <a:spLocks noChangeArrowheads="1"/>
          </p:cNvSpPr>
          <p:nvPr/>
        </p:nvSpPr>
        <p:spPr bwMode="auto">
          <a:xfrm>
            <a:off x="1182688" y="357346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3200">
                <a:ea typeface="宋体" panose="02010600030101010101" pitchFamily="2" charset="-122"/>
              </a:rPr>
              <a:t>加权平均消费物价指数</a:t>
            </a:r>
            <a:endParaRPr lang="en-AU" altLang="zh-CN" sz="3200">
              <a:ea typeface="宋体" panose="02010600030101010101" pitchFamily="2" charset="-122"/>
            </a:endParaRPr>
          </a:p>
        </p:txBody>
      </p:sp>
      <p:graphicFrame>
        <p:nvGraphicFramePr>
          <p:cNvPr id="61447" name="Object 6"/>
          <p:cNvGraphicFramePr>
            <a:graphicFrameLocks noChangeAspect="1"/>
          </p:cNvGraphicFramePr>
          <p:nvPr/>
        </p:nvGraphicFramePr>
        <p:xfrm>
          <a:off x="588963" y="4292600"/>
          <a:ext cx="810577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3" name="Equation" r:id="rId6" imgW="3683000" imgH="431800" progId="Equation.3">
                  <p:embed/>
                </p:oleObj>
              </mc:Choice>
              <mc:Fallback>
                <p:oleObj name="Equation" r:id="rId6" imgW="3683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4292600"/>
                        <a:ext cx="8105775" cy="9493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AutoShape 7"/>
          <p:cNvSpPr>
            <a:spLocks/>
          </p:cNvSpPr>
          <p:nvPr/>
        </p:nvSpPr>
        <p:spPr bwMode="auto">
          <a:xfrm rot="5400000">
            <a:off x="6947694" y="4293394"/>
            <a:ext cx="215900" cy="2376488"/>
          </a:xfrm>
          <a:prstGeom prst="rightBrace">
            <a:avLst>
              <a:gd name="adj1" fmla="val 91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ea typeface="宋体" panose="02010600030101010101" pitchFamily="2" charset="-122"/>
            </a:endParaRPr>
          </a:p>
        </p:txBody>
      </p:sp>
      <p:sp>
        <p:nvSpPr>
          <p:cNvPr id="61449" name="Text Box 8"/>
          <p:cNvSpPr txBox="1">
            <a:spLocks noChangeArrowheads="1"/>
          </p:cNvSpPr>
          <p:nvPr/>
        </p:nvSpPr>
        <p:spPr bwMode="auto">
          <a:xfrm>
            <a:off x="5994400" y="5649913"/>
            <a:ext cx="2085975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相对频率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9598E709-B45F-40A8-9AAB-69775FF8B0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CPI 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9969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使用 a、B、C 类中的指令的替代编译代码序列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aphicFrame>
        <p:nvGraphicFramePr>
          <p:cNvPr id="321576" name="Group 40"/>
          <p:cNvGraphicFramePr>
            <a:graphicFrameLocks noGrp="1"/>
          </p:cNvGraphicFramePr>
          <p:nvPr/>
        </p:nvGraphicFramePr>
        <p:xfrm>
          <a:off x="1619250" y="2276475"/>
          <a:ext cx="6600825" cy="1593850"/>
        </p:xfrm>
        <a:graphic>
          <a:graphicData uri="http://schemas.openxmlformats.org/drawingml/2006/table">
            <a:tbl>
              <a:tblPr/>
              <a:tblGrid>
                <a:gridCol w="252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类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A 个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B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C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用于类的 CPI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3个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序列1中的 IC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序列2中的 IC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4个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  <a:endParaRPr kumimoji="0" lang="en-AU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496" name="Rectangle 31"/>
          <p:cNvSpPr>
            <a:spLocks noChangeArrowheads="1"/>
          </p:cNvSpPr>
          <p:nvPr/>
        </p:nvSpPr>
        <p:spPr bwMode="auto">
          <a:xfrm>
            <a:off x="53975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序列 1:ic = 5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时钟周期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= 2x1 + 1x2 + 2x3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= 10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平均 CPI = 10/5 = 2。0</a:t>
            </a:r>
          </a:p>
        </p:txBody>
      </p:sp>
      <p:sp>
        <p:nvSpPr>
          <p:cNvPr id="62497" name="Rectangle 32"/>
          <p:cNvSpPr>
            <a:spLocks noChangeArrowheads="1"/>
          </p:cNvSpPr>
          <p:nvPr/>
        </p:nvSpPr>
        <p:spPr bwMode="auto">
          <a:xfrm>
            <a:off x="4787900" y="4076700"/>
            <a:ext cx="38877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序列 2:ic = 6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时钟周期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= 4x1 + 1x2 + 1x3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= 9</a:t>
            </a:r>
          </a:p>
          <a:p>
            <a:pPr lvl="1" eaLnBrk="1" hangingPunct="1"/>
            <a:r>
              <a:rPr lang="en-US" altLang="zh-CN">
                <a:ea typeface="宋体" panose="02010600030101010101" pitchFamily="2" charset="-122"/>
              </a:rPr>
              <a:t>平均 CPI = 9/6 = 1。5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080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讲座1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8538" y="3068638"/>
            <a:ext cx="5832475" cy="10668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计算机抽象与技术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193E6143-8C28-4B44-9423-02D1B4B1AD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6700"/>
            <a:ext cx="8259762" cy="641350"/>
          </a:xfrm>
        </p:spPr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陷阱: MIPS 作为性能指标</a:t>
            </a:r>
            <a:endParaRPr lang="en-AU" altLang="zh-CN" sz="3600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MIPS: 每秒数以百万计的说明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没有考虑到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计算机之间的《国际审计准则》差异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指令之间复杂性的差异</a:t>
            </a:r>
          </a:p>
        </p:txBody>
      </p:sp>
      <p:graphicFrame>
        <p:nvGraphicFramePr>
          <p:cNvPr id="63493" name="Object 4"/>
          <p:cNvGraphicFramePr>
            <a:graphicFrameLocks noChangeAspect="1"/>
          </p:cNvGraphicFramePr>
          <p:nvPr/>
        </p:nvGraphicFramePr>
        <p:xfrm>
          <a:off x="1331913" y="3360738"/>
          <a:ext cx="6556375" cy="208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6" name="Equation" r:id="rId4" imgW="3276600" imgH="1041400" progId="Equation.3">
                  <p:embed/>
                </p:oleObj>
              </mc:Choice>
              <mc:Fallback>
                <p:oleObj name="Equation" r:id="rId4" imgW="3276600" imgH="1041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60738"/>
                        <a:ext cx="6556375" cy="208438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Rectangle 5"/>
          <p:cNvSpPr>
            <a:spLocks noChangeArrowheads="1"/>
          </p:cNvSpPr>
          <p:nvPr/>
        </p:nvSpPr>
        <p:spPr bwMode="auto">
          <a:xfrm>
            <a:off x="684213" y="5589588"/>
            <a:ext cx="82708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在给定的 CPU 上, 不同程序的 CPI 会有所不同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F128BB8A-B0D6-46FB-9AF2-905B3A4954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zh-CN" sz="1400"/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误区: 空闲时的低功耗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回顾 i7 功率基准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100% 负载时: 258W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50% 负载时: 170 w (66%)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10% 负载时: 121W (47%)</a:t>
            </a: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谷歌数据中心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主要运行在10%</a:t>
            </a:r>
            <a:r>
              <a:rPr lang="en-AU" altLang="zh-CN" smtClean="0">
                <a:ea typeface="宋体" panose="02010600030101010101" pitchFamily="2" charset="-122"/>
                <a:cs typeface="Arial" panose="020B0604020202020204" pitchFamily="34" charset="0"/>
              </a:rPr>
              <a:t>–50% 负载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  <a:cs typeface="Arial" panose="020B0604020202020204" pitchFamily="34" charset="0"/>
              </a:rPr>
              <a:t>在100% 负载小于1% 的时间</a:t>
            </a: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  <a:cs typeface="Arial" panose="020B0604020202020204" pitchFamily="34" charset="0"/>
              </a:rPr>
              <a:t>考虑设计处理器, 使功率与负载成比例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333C9467-5267-44F0-AB94-E0FBC5D18E5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zh-CN" sz="1400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SPEC 电源基准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447925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不同工作负载级别的服务器功耗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性能: ssj _ ops/sec sec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功率: 瓦 (朱莱塞秒)</a:t>
            </a:r>
          </a:p>
        </p:txBody>
      </p:sp>
      <p:graphicFrame>
        <p:nvGraphicFramePr>
          <p:cNvPr id="65541" name="Object 4"/>
          <p:cNvGraphicFramePr>
            <a:graphicFrameLocks noChangeAspect="1"/>
          </p:cNvGraphicFramePr>
          <p:nvPr/>
        </p:nvGraphicFramePr>
        <p:xfrm>
          <a:off x="1116013" y="3500438"/>
          <a:ext cx="72882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Equation" r:id="rId4" imgW="3644900" imgH="457200" progId="Equation.3">
                  <p:embed/>
                </p:oleObj>
              </mc:Choice>
              <mc:Fallback>
                <p:oleObj name="Equation" r:id="rId4" imgW="36449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500438"/>
                        <a:ext cx="7288212" cy="914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什么是电子计算机？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pic>
        <p:nvPicPr>
          <p:cNvPr id="9219" name="内容占位符 4" descr="屏幕剪辑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268413"/>
            <a:ext cx="7031037" cy="1439862"/>
          </a:xfrm>
        </p:spPr>
      </p:pic>
      <p:sp>
        <p:nvSpPr>
          <p:cNvPr id="9220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2995E733-BE8C-483E-9F7D-25298766587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9221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2944813"/>
            <a:ext cx="464026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84213" y="3357563"/>
            <a:ext cx="597535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zh-CN" sz="2000" kern="0" dirty="0" smtClean="0">
                <a:ea typeface="宋体" pitchFamily="2" charset="-122"/>
              </a:rPr>
              <a:t>第一台电子计算机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600" kern="0" dirty="0" smtClean="0">
                <a:ea typeface="宋体" pitchFamily="2" charset="-122"/>
              </a:rPr>
              <a:t>在1940年代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600" kern="0" dirty="0" smtClean="0">
                <a:ea typeface="宋体" pitchFamily="2" charset="-122"/>
              </a:rPr>
              <a:t>Z3, UNIVAC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altLang="zh-CN" sz="1600" kern="0" dirty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000" kern="0" dirty="0" smtClean="0">
                <a:ea typeface="宋体" pitchFamily="2" charset="-122"/>
              </a:rPr>
              <a:t>第一台个人电脑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zh-CN" sz="1600" kern="0" dirty="0" smtClean="0">
                <a:ea typeface="宋体" pitchFamily="2" charset="-122"/>
              </a:rPr>
              <a:t>20世纪70年代</a:t>
            </a:r>
            <a:endParaRPr lang="en-AU" altLang="zh-CN" sz="1600" kern="0" dirty="0" smtClean="0">
              <a:ea typeface="宋体" pitchFamily="2" charset="-122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AU" altLang="zh-CN" kern="0" dirty="0" smtClean="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B7592644-7490-41C5-A4F4-4CBF7AB652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计算机类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个人电脑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最知名的形式为人 (智能手机, 笔记本电脑)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通用、软件种类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以成本/性能权衡为准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嵌入式计算机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独特的应用要求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最低性能/功能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严格的电力/成本限制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例如投影仪中的芯片组</a:t>
            </a:r>
          </a:p>
          <a:p>
            <a:pPr eaLnBrk="1" hangingPunct="1">
              <a:lnSpc>
                <a:spcPct val="90000"/>
              </a:lnSpc>
            </a:pP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计算机类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服务器计算机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高容量和高性能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基于网络, 可靠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从小型服务器到建筑大小的范围</a:t>
            </a: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1268" name="页脚占位符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第1章-计算机抽象与技术--</a:t>
            </a:r>
            <a:fld id="{376583D3-82C9-4552-8C1D-0725B4181BD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3317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336925"/>
            <a:ext cx="5491163" cy="352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508500"/>
            <a:ext cx="264001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1875</Words>
  <Application>Microsoft Office PowerPoint</Application>
  <PresentationFormat>全屏显示(4:3)</PresentationFormat>
  <Paragraphs>681</Paragraphs>
  <Slides>62</Slides>
  <Notes>62</Notes>
  <HiddenSlides>2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72" baseType="lpstr">
      <vt:lpstr>宋体</vt:lpstr>
      <vt:lpstr>Arial</vt:lpstr>
      <vt:lpstr>Arial Black</vt:lpstr>
      <vt:lpstr>Corbel</vt:lpstr>
      <vt:lpstr>Times New Roman</vt:lpstr>
      <vt:lpstr>Wingdings</vt:lpstr>
      <vt:lpstr>2_Blends</vt:lpstr>
      <vt:lpstr>公式</vt:lpstr>
      <vt:lpstr>Chart</vt:lpstr>
      <vt:lpstr>Equation</vt:lpstr>
      <vt:lpstr>计算机组织和体系结构</vt:lpstr>
      <vt:lpstr>大纲</vt:lpstr>
      <vt:lpstr>教材</vt:lpstr>
      <vt:lpstr>您将学习的内容</vt:lpstr>
      <vt:lpstr>问题？</vt:lpstr>
      <vt:lpstr>讲座1</vt:lpstr>
      <vt:lpstr>什么是电子计算机？</vt:lpstr>
      <vt:lpstr>计算机类</vt:lpstr>
      <vt:lpstr>计算机类</vt:lpstr>
      <vt:lpstr>计算机类</vt:lpstr>
      <vt:lpstr>中国的超级计算机</vt:lpstr>
      <vt:lpstr>中国的超级计算机</vt:lpstr>
      <vt:lpstr>计算机革命</vt:lpstr>
      <vt:lpstr>后 pc 时代</vt:lpstr>
      <vt:lpstr>后置机时代</vt:lpstr>
      <vt:lpstr>八大创意</vt:lpstr>
      <vt:lpstr>八大创意</vt:lpstr>
      <vt:lpstr>八大创意</vt:lpstr>
      <vt:lpstr>在您的计划下方</vt:lpstr>
      <vt:lpstr>程序代码级别</vt:lpstr>
      <vt:lpstr>计算机的组件</vt:lpstr>
      <vt:lpstr>打开盒子</vt:lpstr>
      <vt:lpstr>处理器内部 (CPU)</vt:lpstr>
      <vt:lpstr>数据的安全位置</vt:lpstr>
      <vt:lpstr>网络</vt:lpstr>
      <vt:lpstr>技术趋势</vt:lpstr>
      <vt:lpstr>半导体技术</vt:lpstr>
      <vt:lpstr>Ic 的制造工艺</vt:lpstr>
      <vt:lpstr>英特尔酷睿 i7 晶圆</vt:lpstr>
      <vt:lpstr>集成电路成本</vt:lpstr>
      <vt:lpstr>集成电路成本</vt:lpstr>
      <vt:lpstr>定义性能</vt:lpstr>
      <vt:lpstr>响应时间和吞吐量</vt:lpstr>
      <vt:lpstr>相对性能</vt:lpstr>
      <vt:lpstr>测量执行时间</vt:lpstr>
      <vt:lpstr>CPU 时钟</vt:lpstr>
      <vt:lpstr>CPU 时间</vt:lpstr>
      <vt:lpstr>CPU 时间示例</vt:lpstr>
      <vt:lpstr>指令计数和 CPI</vt:lpstr>
      <vt:lpstr>CPI 示例</vt:lpstr>
      <vt:lpstr>性能摘要</vt:lpstr>
      <vt:lpstr>强力墙</vt:lpstr>
      <vt:lpstr>在动力墙的盖子下</vt:lpstr>
      <vt:lpstr>降低功耗</vt:lpstr>
      <vt:lpstr>单处理器性能</vt:lpstr>
      <vt:lpstr>多处理器</vt:lpstr>
      <vt:lpstr>SPEC CPU 基准</vt:lpstr>
      <vt:lpstr>英特尔酷睿 i7 上的 CINT2006</vt:lpstr>
      <vt:lpstr>Xhyon X5650 的 SPECpower_ssj2008</vt:lpstr>
      <vt:lpstr>影响工作的关键部件。</vt:lpstr>
      <vt:lpstr>Amdahl 定律</vt:lpstr>
      <vt:lpstr>结束语</vt:lpstr>
      <vt:lpstr>问题？</vt:lpstr>
      <vt:lpstr>备份</vt:lpstr>
      <vt:lpstr>触 屏</vt:lpstr>
      <vt:lpstr>透过镜子</vt:lpstr>
      <vt:lpstr>抽象</vt:lpstr>
      <vt:lpstr>更多详细信息的消费物价指数</vt:lpstr>
      <vt:lpstr>CPI 示例</vt:lpstr>
      <vt:lpstr>陷阱: MIPS 作为性能指标</vt:lpstr>
      <vt:lpstr>误区: 空闲时的低功耗</vt:lpstr>
      <vt:lpstr>SPEC 电源基准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2019-02-19T13:43:41Z</dcterms:created>
  <dcterms:modified xsi:type="dcterms:W3CDTF">2019-06-07T07:53:56Z</dcterms:modified>
</cp:coreProperties>
</file>